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70" r:id="rId2"/>
    <p:sldId id="256" r:id="rId3"/>
    <p:sldId id="261" r:id="rId4"/>
    <p:sldId id="262" r:id="rId5"/>
    <p:sldId id="263" r:id="rId6"/>
    <p:sldId id="264" r:id="rId7"/>
    <p:sldId id="267" r:id="rId8"/>
    <p:sldId id="265" r:id="rId9"/>
    <p:sldId id="266" r:id="rId10"/>
    <p:sldId id="268" r:id="rId11"/>
    <p:sldId id="269" r:id="rId12"/>
    <p:sldId id="257" r:id="rId13"/>
    <p:sldId id="258" r:id="rId14"/>
    <p:sldId id="259" r:id="rId15"/>
    <p:sldId id="26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29.11.2012</a:t>
            </a:fld>
            <a:endParaRPr lang="ru-R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29.11.2012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img.encyc.yandex.net/illustrations/bse/pictures/02609/546390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Математика, 1 тур.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Команда «ОМЕГА», ГБОУ СОШНО № 265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6782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3816424" cy="14401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4.   </a:t>
            </a:r>
            <a:r>
              <a:rPr lang="ru-RU" b="1" dirty="0" smtClean="0"/>
              <a:t>Пифагор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       </a:t>
            </a:r>
            <a:r>
              <a:rPr lang="en-US" sz="4000" b="1" dirty="0" smtClean="0"/>
              <a:t>VI</a:t>
            </a:r>
            <a:r>
              <a:rPr lang="ru-RU" sz="4000" b="1" dirty="0" smtClean="0"/>
              <a:t>в. до н.э.</a:t>
            </a:r>
            <a:r>
              <a:rPr lang="en-US" sz="4000" b="1" dirty="0" smtClean="0"/>
              <a:t> 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Благодаря Пифагору мы знаем:</a:t>
            </a:r>
          </a:p>
          <a:p>
            <a:r>
              <a:rPr lang="ru-RU" dirty="0" smtClean="0"/>
              <a:t>теорему   о  соотношении  гипотенузы  и  катетов  прямоугольного</a:t>
            </a:r>
          </a:p>
          <a:p>
            <a:pPr>
              <a:buNone/>
            </a:pPr>
            <a:r>
              <a:rPr lang="ru-RU" dirty="0" smtClean="0"/>
              <a:t>       треугольника, </a:t>
            </a:r>
          </a:p>
          <a:p>
            <a:r>
              <a:rPr lang="ru-RU" dirty="0" smtClean="0"/>
              <a:t>теорему о сумме внутренних углов треугольника, </a:t>
            </a:r>
          </a:p>
          <a:p>
            <a:r>
              <a:rPr lang="ru-RU" dirty="0" smtClean="0"/>
              <a:t>задачу о делении плоскости на правильные многоугольники (треугольники, квадраты и шестиугольники),</a:t>
            </a:r>
          </a:p>
          <a:p>
            <a:r>
              <a:rPr lang="ru-RU" dirty="0" smtClean="0"/>
              <a:t>пять правильных многогранников,</a:t>
            </a:r>
          </a:p>
          <a:p>
            <a:r>
              <a:rPr lang="ru-RU" dirty="0" smtClean="0"/>
              <a:t>что точка имеет одно измерение, линия — два, плоскость — три, объем — четыре измерения,</a:t>
            </a:r>
          </a:p>
          <a:p>
            <a:r>
              <a:rPr lang="ru-RU" dirty="0" smtClean="0"/>
              <a:t>основы теории пропорций,</a:t>
            </a:r>
          </a:p>
          <a:p>
            <a:r>
              <a:rPr lang="ru-RU" dirty="0" smtClean="0"/>
              <a:t>понятие о многоугольных, дружественных, совершенных числах и  их свойства,</a:t>
            </a:r>
          </a:p>
          <a:p>
            <a:r>
              <a:rPr lang="ru-RU" dirty="0" smtClean="0"/>
              <a:t>основы теории чисел,</a:t>
            </a:r>
          </a:p>
          <a:p>
            <a:r>
              <a:rPr lang="ru-RU" dirty="0" smtClean="0"/>
              <a:t>учение  о  четных  и  нечетных  числах,</a:t>
            </a:r>
          </a:p>
          <a:p>
            <a:r>
              <a:rPr lang="ru-RU" dirty="0" smtClean="0"/>
              <a:t>примерное значение </a:t>
            </a:r>
            <a:r>
              <a:rPr lang="el-GR" dirty="0" smtClean="0"/>
              <a:t>π</a:t>
            </a:r>
            <a:r>
              <a:rPr lang="ru-RU" dirty="0" smtClean="0"/>
              <a:t> = 22/7,  </a:t>
            </a:r>
          </a:p>
          <a:p>
            <a:r>
              <a:rPr lang="ru-RU" dirty="0" smtClean="0"/>
              <a:t>что Земля имеет форму шара, </a:t>
            </a:r>
          </a:p>
          <a:p>
            <a:r>
              <a:rPr lang="ru-RU" dirty="0" smtClean="0"/>
              <a:t>что Солнце, Луна и планеты имеют собственное движение, отличное от суточного движения неподвижных звезд,</a:t>
            </a:r>
          </a:p>
          <a:p>
            <a:r>
              <a:rPr lang="ru-RU" dirty="0" smtClean="0"/>
              <a:t>слово  космос  в  его  сегодняшнем  смысле  для  определения  всего  мироздания,</a:t>
            </a:r>
          </a:p>
          <a:p>
            <a:r>
              <a:rPr lang="ru-RU" dirty="0" smtClean="0"/>
              <a:t>теорию музыки и акустики, </a:t>
            </a:r>
          </a:p>
          <a:p>
            <a:r>
              <a:rPr lang="ru-RU" dirty="0" smtClean="0"/>
              <a:t>интервалы — октаву (1:2), квинту (2:3) и кварту (3:4),</a:t>
            </a:r>
          </a:p>
          <a:p>
            <a:r>
              <a:rPr lang="ru-RU" dirty="0" smtClean="0"/>
              <a:t>о структуре вирусов и ДНК,</a:t>
            </a:r>
          </a:p>
          <a:p>
            <a:r>
              <a:rPr lang="ru-RU" dirty="0" smtClean="0"/>
              <a:t>о кристаллах кварца,</a:t>
            </a:r>
          </a:p>
          <a:p>
            <a:endParaRPr lang="ru-RU" dirty="0"/>
          </a:p>
        </p:txBody>
      </p:sp>
      <p:pic>
        <p:nvPicPr>
          <p:cNvPr id="1026" name="Picture 2" descr="C:\Users\user\Desktop\Конкурс\ppifago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88640"/>
            <a:ext cx="1944216" cy="2360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3083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604867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5. </a:t>
            </a:r>
            <a:r>
              <a:rPr lang="ru-RU" b="1" dirty="0" smtClean="0"/>
              <a:t>Андре-Мари Ампер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</a:t>
            </a:r>
            <a:r>
              <a:rPr lang="ru-RU" sz="4000" b="1" dirty="0" smtClean="0"/>
              <a:t>1775-1836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132856"/>
            <a:ext cx="4038600" cy="422206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u="sng" dirty="0" smtClean="0"/>
              <a:t>Мы используем</a:t>
            </a:r>
            <a:r>
              <a:rPr lang="ru-RU" dirty="0" smtClean="0"/>
              <a:t>:</a:t>
            </a:r>
          </a:p>
          <a:p>
            <a:r>
              <a:rPr lang="ru-RU" dirty="0" smtClean="0"/>
              <a:t>единицу силы электрического  тока — ампер,</a:t>
            </a:r>
          </a:p>
          <a:p>
            <a:r>
              <a:rPr lang="ru-RU" dirty="0" smtClean="0"/>
              <a:t>правило для определения направления действия магнитного поля</a:t>
            </a:r>
          </a:p>
          <a:p>
            <a:pPr>
              <a:buNone/>
            </a:pPr>
            <a:r>
              <a:rPr lang="ru-RU" dirty="0" smtClean="0"/>
              <a:t>       (правило Ампера),</a:t>
            </a:r>
            <a:br>
              <a:rPr lang="ru-RU" dirty="0" smtClean="0"/>
            </a:br>
            <a:r>
              <a:rPr lang="ru-RU" dirty="0" smtClean="0"/>
              <a:t>взаимодействие между электрическими токами,</a:t>
            </a:r>
          </a:p>
          <a:p>
            <a:r>
              <a:rPr lang="ru-RU" dirty="0" smtClean="0"/>
              <a:t>теорему о циркуляции магнитного поля,</a:t>
            </a:r>
          </a:p>
          <a:p>
            <a:r>
              <a:rPr lang="ru-RU" dirty="0" smtClean="0"/>
              <a:t>теорию магнетизма,</a:t>
            </a:r>
          </a:p>
          <a:p>
            <a:r>
              <a:rPr lang="ru-RU" dirty="0" smtClean="0"/>
              <a:t>действие магнитного поля Земли на движущиеся проводники с током,</a:t>
            </a:r>
          </a:p>
          <a:p>
            <a:r>
              <a:rPr lang="ru-RU" dirty="0" smtClean="0"/>
              <a:t> закон механического взаимодействия  токов,</a:t>
            </a:r>
          </a:p>
          <a:p>
            <a:r>
              <a:rPr lang="ru-RU" dirty="0" smtClean="0"/>
              <a:t>магнитный эффект катушки с током (соленоида),</a:t>
            </a:r>
          </a:p>
          <a:p>
            <a:r>
              <a:rPr lang="ru-RU" dirty="0" smtClean="0"/>
              <a:t>металлический сердечник из мягкого железа для усиления магнитного поля,</a:t>
            </a:r>
          </a:p>
          <a:p>
            <a:r>
              <a:rPr lang="ru-RU" dirty="0" smtClean="0"/>
              <a:t>коммутатор, 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716016" y="2851956"/>
            <a:ext cx="4038600" cy="4006044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электромагнитный телеграф, </a:t>
            </a:r>
          </a:p>
          <a:p>
            <a:r>
              <a:rPr lang="ru-RU" dirty="0" smtClean="0"/>
              <a:t>понятие «кинематика»,</a:t>
            </a:r>
          </a:p>
          <a:p>
            <a:r>
              <a:rPr lang="ru-RU" dirty="0" smtClean="0"/>
              <a:t>математическая теории игры (теория вероятностей),</a:t>
            </a:r>
          </a:p>
          <a:p>
            <a:r>
              <a:rPr lang="ru-RU" dirty="0" smtClean="0"/>
              <a:t>дифференциальные уравнения в частных производных,</a:t>
            </a:r>
          </a:p>
          <a:p>
            <a:r>
              <a:rPr lang="ru-RU" dirty="0" smtClean="0"/>
              <a:t>закон равенства молярных объемов различных газов,</a:t>
            </a:r>
          </a:p>
          <a:p>
            <a:r>
              <a:rPr lang="ru-RU" dirty="0" smtClean="0"/>
              <a:t>термины "электростатика", </a:t>
            </a:r>
          </a:p>
          <a:p>
            <a:r>
              <a:rPr lang="ru-RU" dirty="0" smtClean="0"/>
              <a:t>"электродинамика", </a:t>
            </a:r>
          </a:p>
          <a:p>
            <a:r>
              <a:rPr lang="ru-RU" dirty="0" smtClean="0"/>
              <a:t>"электродвижущая сила", </a:t>
            </a:r>
          </a:p>
          <a:p>
            <a:r>
              <a:rPr lang="ru-RU" dirty="0" smtClean="0"/>
              <a:t>"напряжение", </a:t>
            </a:r>
          </a:p>
          <a:p>
            <a:r>
              <a:rPr lang="ru-RU" dirty="0" smtClean="0"/>
              <a:t>"гальванометр", </a:t>
            </a:r>
          </a:p>
          <a:p>
            <a:r>
              <a:rPr lang="ru-RU" dirty="0" smtClean="0"/>
              <a:t>"электрический ток"</a:t>
            </a:r>
          </a:p>
          <a:p>
            <a:r>
              <a:rPr lang="ru-RU" dirty="0" smtClean="0"/>
              <a:t> и даже… "кибернетика".</a:t>
            </a:r>
          </a:p>
          <a:p>
            <a:endParaRPr lang="ru-RU" dirty="0"/>
          </a:p>
        </p:txBody>
      </p:sp>
      <p:pic>
        <p:nvPicPr>
          <p:cNvPr id="2050" name="Picture 2" descr="C:\Users\user\Desktop\Конкурс\amper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60648"/>
            <a:ext cx="1944216" cy="2391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5179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43608" y="620688"/>
            <a:ext cx="4906888" cy="938368"/>
          </a:xfrm>
        </p:spPr>
        <p:txBody>
          <a:bodyPr/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СИЛА+БОЙ+ВЕК+Ч</a:t>
            </a:r>
            <a:endParaRPr lang="ru-RU" sz="4400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F:\Конкурс-картинки\11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6588224" y="260648"/>
            <a:ext cx="1828800" cy="2540000"/>
          </a:xfrm>
          <a:prstGeom prst="rect">
            <a:avLst/>
          </a:prstGeom>
          <a:noFill/>
        </p:spPr>
      </p:pic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251520" y="1844824"/>
            <a:ext cx="7772400" cy="4103687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Этого великого русского ученого называют 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«Коперником» геометрии. Почти всю жизнь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провел в Казани. Сначала учился в гимназии, затем в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Казанском университете, а затем 40 лет преподавал в этом университете. В 20 лет получил звание магистра. Главное дело его жизни – создание первой неевклидовой геометрии. 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декабря 2012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года исполняется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220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лет со дня его рождения.</a:t>
            </a:r>
          </a:p>
          <a:p>
            <a:pPr algn="r"/>
            <a:r>
              <a:rPr lang="ru-RU" dirty="0" smtClean="0"/>
              <a:t>(Н.И. Лобачевский)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4440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568842"/>
            <a:ext cx="3744416" cy="93610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ЛЕС+ФА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424936" cy="455178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Этот древнегреческий ученый был </a:t>
            </a:r>
            <a:r>
              <a:rPr lang="ru-RU" dirty="0"/>
              <a:t>торговцем и много путешествовал. Некоторое время жил в Египте, именно он «привез» геометрию из Египта и познакомил с ней греков. </a:t>
            </a:r>
            <a:r>
              <a:rPr lang="ru-RU" dirty="0" smtClean="0"/>
              <a:t>Предсказание </a:t>
            </a:r>
            <a:r>
              <a:rPr lang="ru-RU" dirty="0"/>
              <a:t>солнечного затмения 585 до н. э. — по-видимому единственный бесспорный факт из научной </a:t>
            </a:r>
            <a:r>
              <a:rPr lang="ru-RU" dirty="0" smtClean="0"/>
              <a:t>деятельности ; </a:t>
            </a:r>
            <a:r>
              <a:rPr lang="ru-RU" dirty="0"/>
              <a:t>во всяком случае сообщается, что именно после этого события </a:t>
            </a:r>
            <a:r>
              <a:rPr lang="ru-RU" dirty="0" smtClean="0"/>
              <a:t>он стал </a:t>
            </a:r>
            <a:r>
              <a:rPr lang="ru-RU" dirty="0"/>
              <a:t>известен и знаменит. </a:t>
            </a:r>
            <a:r>
              <a:rPr lang="ru-RU" dirty="0" smtClean="0"/>
              <a:t>«Открыл</a:t>
            </a:r>
            <a:r>
              <a:rPr lang="ru-RU" dirty="0"/>
              <a:t>» для греков созвездие Малой Медведицы как путеводный инструмент. </a:t>
            </a:r>
            <a:r>
              <a:rPr lang="ru-RU" dirty="0" smtClean="0"/>
              <a:t>Ввёл </a:t>
            </a:r>
            <a:r>
              <a:rPr lang="ru-RU" dirty="0"/>
              <a:t>календарь по египетскому </a:t>
            </a:r>
            <a:r>
              <a:rPr lang="ru-RU" dirty="0" smtClean="0"/>
              <a:t>образцу, в </a:t>
            </a:r>
            <a:r>
              <a:rPr lang="ru-RU" dirty="0"/>
              <a:t>котором год состоял из 365 </a:t>
            </a:r>
            <a:r>
              <a:rPr lang="ru-RU" dirty="0" smtClean="0"/>
              <a:t>дней. </a:t>
            </a:r>
            <a:r>
              <a:rPr lang="ru-RU" dirty="0"/>
              <a:t>Этого ученого называют отцом философии. </a:t>
            </a:r>
            <a:endParaRPr lang="ru-RU" dirty="0" smtClean="0"/>
          </a:p>
          <a:p>
            <a:pPr algn="r"/>
            <a:r>
              <a:rPr lang="ru-RU" dirty="0" smtClean="0"/>
              <a:t>Фалес.</a:t>
            </a:r>
          </a:p>
          <a:p>
            <a:endParaRPr lang="ru-RU" dirty="0"/>
          </a:p>
        </p:txBody>
      </p:sp>
      <p:pic>
        <p:nvPicPr>
          <p:cNvPr id="1026" name="Picture 2" descr="C:\Users\user\Desktop\07-02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74594" y="188640"/>
            <a:ext cx="1368152" cy="169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2253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Конкурс-картинки\117.gif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67544" y="3212976"/>
            <a:ext cx="3240360" cy="3240360"/>
          </a:xfrm>
          <a:prstGeom prst="rect">
            <a:avLst/>
          </a:prstGeom>
          <a:noFill/>
        </p:spPr>
      </p:pic>
      <p:pic>
        <p:nvPicPr>
          <p:cNvPr id="2051" name="Picture 3" descr="C:\Users\1\Desktop\мои документы\метод. пакет\воспитательная работа\картинки разные\к11.gi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95496" y="4149080"/>
            <a:ext cx="2948504" cy="246800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6336704" cy="504056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Разминка для друзей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pPr>
              <a:buNone/>
            </a:pPr>
            <a:r>
              <a:rPr lang="ru-RU" sz="4000" b="1" u="sng" dirty="0" smtClean="0"/>
              <a:t>1 вопрос:</a:t>
            </a:r>
          </a:p>
          <a:p>
            <a:r>
              <a:rPr lang="ru-RU" dirty="0" smtClean="0"/>
              <a:t>Часы бьют 3 часа. И пока они бьют, проходит 3 секунды. Сколько времени должно пройти, чтобы пробило 7 секунд?</a:t>
            </a:r>
          </a:p>
          <a:p>
            <a:pPr algn="r">
              <a:buNone/>
            </a:pPr>
            <a:r>
              <a:rPr lang="ru-RU" u="sng" dirty="0" smtClean="0"/>
              <a:t>Ответ:</a:t>
            </a:r>
            <a:r>
              <a:rPr lang="ru-RU" dirty="0" smtClean="0"/>
              <a:t> 9 секунд.</a:t>
            </a:r>
          </a:p>
          <a:p>
            <a:pPr>
              <a:buNone/>
            </a:pPr>
            <a:r>
              <a:rPr lang="ru-RU" dirty="0" smtClean="0"/>
              <a:t>(</a:t>
            </a:r>
            <a:r>
              <a:rPr lang="ru-RU" sz="2400" dirty="0" smtClean="0"/>
              <a:t>1-2-3 – два промежутка; 3:2=1,5 с – один промежуток.</a:t>
            </a:r>
          </a:p>
          <a:p>
            <a:pPr>
              <a:buNone/>
            </a:pPr>
            <a:r>
              <a:rPr lang="ru-RU" sz="2400" dirty="0" smtClean="0"/>
              <a:t>1-2-3-4-5-6-7 – шесть промежутков; 6∙1,5=9 с.)</a:t>
            </a:r>
          </a:p>
          <a:p>
            <a:r>
              <a:rPr lang="ru-RU" dirty="0" smtClean="0"/>
              <a:t> </a:t>
            </a:r>
            <a:r>
              <a:rPr lang="ru-RU" sz="2000" dirty="0" smtClean="0"/>
              <a:t>(сборник «Отдыхаем с математикой»,</a:t>
            </a:r>
          </a:p>
          <a:p>
            <a:r>
              <a:rPr lang="ru-RU" sz="2000" dirty="0" smtClean="0"/>
              <a:t> изд. «Учитель»-2006г)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22666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мои документы\метод. пакет\воспитательная работа\картинки разные\к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0" y="3201454"/>
            <a:ext cx="4386064" cy="3377269"/>
          </a:xfrm>
          <a:prstGeom prst="rect">
            <a:avLst/>
          </a:prstGeom>
          <a:noFill/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u="sng" dirty="0" smtClean="0"/>
              <a:t>2 вопрос:</a:t>
            </a:r>
          </a:p>
          <a:p>
            <a:r>
              <a:rPr lang="ru-RU" sz="2800" dirty="0" smtClean="0"/>
              <a:t>Какое самое большое число можно записать  с помощью четырех единиц?</a:t>
            </a:r>
          </a:p>
          <a:p>
            <a:pPr algn="r">
              <a:buNone/>
            </a:pPr>
            <a:r>
              <a:rPr lang="ru-RU" sz="2800" u="sng" dirty="0" smtClean="0"/>
              <a:t>Ответ</a:t>
            </a:r>
            <a:r>
              <a:rPr lang="ru-RU" sz="2800" dirty="0" smtClean="0"/>
              <a:t>: </a:t>
            </a:r>
            <a:r>
              <a:rPr lang="ru-RU" sz="4000" dirty="0" smtClean="0"/>
              <a:t>11</a:t>
            </a:r>
            <a:r>
              <a:rPr lang="ru-RU" sz="4000" baseline="30000" dirty="0" smtClean="0"/>
              <a:t>11</a:t>
            </a:r>
          </a:p>
          <a:p>
            <a:r>
              <a:rPr lang="ru-RU" sz="2800" dirty="0" smtClean="0"/>
              <a:t> </a:t>
            </a:r>
            <a:r>
              <a:rPr lang="ru-RU" sz="1800" dirty="0" smtClean="0"/>
              <a:t>(</a:t>
            </a:r>
            <a:r>
              <a:rPr lang="ru-RU" sz="2400" dirty="0" smtClean="0"/>
              <a:t>сборник «Отдыхаем с математикой», </a:t>
            </a:r>
          </a:p>
          <a:p>
            <a:pPr>
              <a:buNone/>
            </a:pPr>
            <a:r>
              <a:rPr lang="ru-RU" sz="2400" dirty="0" smtClean="0"/>
              <a:t>        изд. «Учитель»-2006г)</a:t>
            </a:r>
          </a:p>
          <a:p>
            <a:pPr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97218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656184"/>
          </a:xfrm>
        </p:spPr>
        <p:txBody>
          <a:bodyPr>
            <a:noAutofit/>
          </a:bodyPr>
          <a:lstStyle/>
          <a:p>
            <a:pPr algn="l"/>
            <a:r>
              <a:rPr lang="ru-RU" sz="3600" u="sng" dirty="0" smtClean="0">
                <a:solidFill>
                  <a:srgbClr val="C00000"/>
                </a:solidFill>
              </a:rPr>
              <a:t>Задание 1.</a:t>
            </a:r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b="1" i="1" dirty="0" smtClean="0"/>
              <a:t>Город Москва, ГБОУ СОШ</a:t>
            </a:r>
            <a:br>
              <a:rPr lang="ru-RU" sz="3600" b="1" i="1" dirty="0" smtClean="0"/>
            </a:br>
            <a:r>
              <a:rPr lang="ru-RU" sz="3600" b="1" i="1" dirty="0" smtClean="0"/>
              <a:t> «Школа надомного обучения» № 265.</a:t>
            </a:r>
            <a:endParaRPr lang="ru-RU" sz="36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140968"/>
            <a:ext cx="8712968" cy="3433937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3600" b="0" u="sng" dirty="0" smtClean="0">
                <a:solidFill>
                  <a:schemeClr val="tx1"/>
                </a:solidFill>
                <a:latin typeface="Arial Black" pitchFamily="34" charset="0"/>
              </a:rPr>
              <a:t>  Команда «ОМЕГА»</a:t>
            </a:r>
          </a:p>
          <a:p>
            <a:pPr algn="ctr"/>
            <a:r>
              <a:rPr lang="ru-RU" sz="3600" b="0" u="sng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</a:p>
          <a:p>
            <a:pPr algn="ctr"/>
            <a:r>
              <a:rPr lang="ru-RU" sz="36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Не альфа и не бета, не дельта и не гамма, зовите нас «ОМЕГА», мы дружная команда! Ничто для нас не страшно, и знаем мы латынь.</a:t>
            </a:r>
          </a:p>
          <a:p>
            <a:pPr algn="ctr"/>
            <a:r>
              <a:rPr lang="ru-RU" sz="36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Per </a:t>
            </a:r>
            <a:r>
              <a:rPr lang="en-US" sz="3600" dirty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aspera ad </a:t>
            </a:r>
            <a:r>
              <a:rPr lang="en-US" sz="36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astra</a:t>
            </a:r>
            <a:r>
              <a:rPr lang="ru-RU" sz="3600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, что значит «ПОБЕДИМ!»</a:t>
            </a:r>
          </a:p>
        </p:txBody>
      </p:sp>
      <p:pic>
        <p:nvPicPr>
          <p:cNvPr id="1026" name="Picture 2" descr="C:\Users\user\Desktop\Конкурс\omega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7335" y="2348880"/>
            <a:ext cx="1591623" cy="136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Конкурс\Omega.jpg"/>
          <p:cNvPicPr>
            <a:picLocks noChangeAspect="1" noChangeArrowheads="1"/>
          </p:cNvPicPr>
          <p:nvPr/>
        </p:nvPicPr>
        <p:blipFill>
          <a:blip r:embed="rId3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422104"/>
            <a:ext cx="1249700" cy="122292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71808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60000"/>
                <a:lumOff val="40000"/>
              </a:schemeClr>
            </a:gs>
            <a:gs pos="46000">
              <a:schemeClr val="bg1">
                <a:tint val="83000"/>
                <a:satMod val="320000"/>
              </a:schemeClr>
            </a:gs>
            <a:gs pos="100000">
              <a:schemeClr val="bg1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Заголовок 18"/>
          <p:cNvSpPr>
            <a:spLocks noGrp="1"/>
          </p:cNvSpPr>
          <p:nvPr>
            <p:ph type="title"/>
          </p:nvPr>
        </p:nvSpPr>
        <p:spPr>
          <a:xfrm>
            <a:off x="1331640" y="260648"/>
            <a:ext cx="5400600" cy="72008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Команда «ОМЕГА» - 7 смелых: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1" name="Текст 20"/>
          <p:cNvSpPr>
            <a:spLocks noGrp="1"/>
          </p:cNvSpPr>
          <p:nvPr>
            <p:ph type="body" idx="2"/>
          </p:nvPr>
        </p:nvSpPr>
        <p:spPr>
          <a:xfrm>
            <a:off x="251520" y="1268760"/>
            <a:ext cx="2664296" cy="4979640"/>
          </a:xfrm>
        </p:spPr>
        <p:txBody>
          <a:bodyPr>
            <a:normAutofit/>
          </a:bodyPr>
          <a:lstStyle/>
          <a:p>
            <a:r>
              <a:rPr lang="ru-RU" sz="1800" b="1" u="sng" dirty="0" smtClean="0">
                <a:solidFill>
                  <a:srgbClr val="C00000"/>
                </a:solidFill>
              </a:rPr>
              <a:t>4 мушкетера</a:t>
            </a:r>
            <a:r>
              <a:rPr lang="ru-RU" sz="1800" b="1" dirty="0" smtClean="0"/>
              <a:t>:</a:t>
            </a:r>
          </a:p>
          <a:p>
            <a:r>
              <a:rPr lang="ru-RU" sz="2000" b="1" dirty="0" smtClean="0"/>
              <a:t>Акопов Артем</a:t>
            </a:r>
          </a:p>
          <a:p>
            <a:r>
              <a:rPr lang="ru-RU" sz="2000" b="1" dirty="0" smtClean="0"/>
              <a:t>Андреев Геннадий</a:t>
            </a:r>
          </a:p>
          <a:p>
            <a:r>
              <a:rPr lang="ru-RU" sz="2000" b="1" dirty="0" smtClean="0"/>
              <a:t>Пронюшкин Павел</a:t>
            </a:r>
          </a:p>
          <a:p>
            <a:r>
              <a:rPr lang="ru-RU" sz="2000" b="1" dirty="0" smtClean="0"/>
              <a:t>Ткачев Кирилл</a:t>
            </a:r>
          </a:p>
          <a:p>
            <a:r>
              <a:rPr lang="ru-RU" sz="1800" b="1" u="sng" smtClean="0">
                <a:solidFill>
                  <a:srgbClr val="C00000"/>
                </a:solidFill>
              </a:rPr>
              <a:t>2 девицы-красавицы</a:t>
            </a:r>
            <a:r>
              <a:rPr lang="ru-RU" sz="1800" b="1" dirty="0" smtClean="0"/>
              <a:t>:</a:t>
            </a:r>
          </a:p>
          <a:p>
            <a:r>
              <a:rPr lang="ru-RU" sz="2000" b="1" dirty="0" smtClean="0"/>
              <a:t>Крюкова Екатерина</a:t>
            </a:r>
          </a:p>
          <a:p>
            <a:r>
              <a:rPr lang="ru-RU" sz="2000" b="1" dirty="0" smtClean="0"/>
              <a:t>Суханова Екатерина</a:t>
            </a:r>
          </a:p>
          <a:p>
            <a:r>
              <a:rPr lang="ru-RU" sz="1800" b="1" dirty="0" smtClean="0">
                <a:solidFill>
                  <a:srgbClr val="C00000"/>
                </a:solidFill>
              </a:rPr>
              <a:t>И наша классная мама – она же учитель математики – </a:t>
            </a:r>
            <a:r>
              <a:rPr lang="ru-RU" sz="2000" b="1" dirty="0" smtClean="0"/>
              <a:t>Мажарина </a:t>
            </a:r>
          </a:p>
          <a:p>
            <a:r>
              <a:rPr lang="ru-RU" sz="2000" b="1" dirty="0" smtClean="0"/>
              <a:t>Елена Васильевна.</a:t>
            </a:r>
            <a:endParaRPr lang="ru-RU" sz="2000" b="1" dirty="0"/>
          </a:p>
        </p:txBody>
      </p:sp>
      <p:pic>
        <p:nvPicPr>
          <p:cNvPr id="2" name="Picture 2" descr="C:\Users\1\Desktop\мои документы\фото\всё о школе\11 класс\IMG_566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03848" y="3861048"/>
            <a:ext cx="1746194" cy="2328259"/>
          </a:xfrm>
          <a:prstGeom prst="rect">
            <a:avLst/>
          </a:prstGeom>
          <a:noFill/>
        </p:spPr>
      </p:pic>
      <p:pic>
        <p:nvPicPr>
          <p:cNvPr id="1027" name="Picture 3" descr="C:\Users\1\Desktop\мои документы\фото\всё о школе\11 класс\IMG_566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43808" y="1124744"/>
            <a:ext cx="2688299" cy="2016224"/>
          </a:xfrm>
          <a:prstGeom prst="rect">
            <a:avLst/>
          </a:prstGeom>
          <a:noFill/>
        </p:spPr>
      </p:pic>
      <p:pic>
        <p:nvPicPr>
          <p:cNvPr id="1029" name="Picture 5" descr="C:\Users\1\Desktop\мои документы\фото\всё о школе\11 класс\CIMG1868.JPG"/>
          <p:cNvPicPr>
            <a:picLocks noChangeAspect="1" noChangeArrowheads="1"/>
          </p:cNvPicPr>
          <p:nvPr/>
        </p:nvPicPr>
        <p:blipFill>
          <a:blip r:embed="rId4" cstate="email"/>
          <a:srcRect b="-1429"/>
          <a:stretch>
            <a:fillRect/>
          </a:stretch>
        </p:blipFill>
        <p:spPr bwMode="auto">
          <a:xfrm>
            <a:off x="7031765" y="3933056"/>
            <a:ext cx="2112235" cy="2376264"/>
          </a:xfrm>
          <a:prstGeom prst="rect">
            <a:avLst/>
          </a:prstGeom>
          <a:noFill/>
        </p:spPr>
      </p:pic>
      <p:pic>
        <p:nvPicPr>
          <p:cNvPr id="1030" name="Picture 6" descr="C:\Users\1\Desktop\мои документы\фото\всё о школе\10класс\IMG_4278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92080" y="4581128"/>
            <a:ext cx="1512168" cy="2016224"/>
          </a:xfrm>
          <a:prstGeom prst="rect">
            <a:avLst/>
          </a:prstGeom>
          <a:noFill/>
        </p:spPr>
      </p:pic>
      <p:pic>
        <p:nvPicPr>
          <p:cNvPr id="1033" name="Picture 9" descr="C:\Users\1\Desktop\мои документы\фото\всё о школе\10класс\IMG_4295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164288" y="188640"/>
            <a:ext cx="1793238" cy="2155304"/>
          </a:xfrm>
          <a:prstGeom prst="rect">
            <a:avLst/>
          </a:prstGeom>
          <a:noFill/>
        </p:spPr>
      </p:pic>
      <p:pic>
        <p:nvPicPr>
          <p:cNvPr id="1028" name="Picture 4" descr="C:\Users\1\Desktop\мои документы\фото\календарь, 2013\Лена\11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364088" y="1484784"/>
            <a:ext cx="2160240" cy="28803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07371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48000">
              <a:schemeClr val="bg1">
                <a:tint val="83000"/>
                <a:satMod val="320000"/>
              </a:schemeClr>
            </a:gs>
            <a:gs pos="100000">
              <a:schemeClr val="bg1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Конкурс\3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42835" y="1628800"/>
            <a:ext cx="2976331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51520" y="692696"/>
            <a:ext cx="6912768" cy="28529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Кто привык за победу бороться,</a:t>
            </a:r>
            <a:br>
              <a:rPr lang="ru-RU" sz="3600" b="1" dirty="0" smtClean="0"/>
            </a:br>
            <a:r>
              <a:rPr lang="ru-RU" sz="3600" b="1" dirty="0" smtClean="0"/>
              <a:t> с нами в конкурс пусть вместе идет. </a:t>
            </a:r>
            <a:br>
              <a:rPr lang="ru-RU" sz="3600" b="1" dirty="0" smtClean="0"/>
            </a:br>
            <a:r>
              <a:rPr lang="ru-RU" sz="3600" b="1" dirty="0" smtClean="0"/>
              <a:t>Кто весел – тот смеётся, </a:t>
            </a:r>
            <a:br>
              <a:rPr lang="ru-RU" sz="3600" b="1" dirty="0" smtClean="0"/>
            </a:br>
            <a:r>
              <a:rPr lang="ru-RU" sz="3600" b="1" dirty="0" smtClean="0"/>
              <a:t>кто хочет – тот добьется, </a:t>
            </a:r>
            <a:br>
              <a:rPr lang="ru-RU" sz="3600" b="1" dirty="0" smtClean="0"/>
            </a:br>
            <a:r>
              <a:rPr lang="ru-RU" sz="3600" b="1" dirty="0" smtClean="0"/>
              <a:t>кто ищет – тот всегда найдет!</a:t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3491880" y="3861048"/>
            <a:ext cx="5194920" cy="2463552"/>
          </a:xfrm>
        </p:spPr>
        <p:txBody>
          <a:bodyPr/>
          <a:lstStyle/>
          <a:p>
            <a:pPr algn="r"/>
            <a:r>
              <a:rPr lang="ru-RU" b="1" dirty="0" smtClean="0"/>
              <a:t>От команды «ОМЕГА» всем</a:t>
            </a:r>
          </a:p>
          <a:p>
            <a:pPr marL="0" indent="0" algn="r">
              <a:buNone/>
            </a:pPr>
            <a:r>
              <a:rPr lang="ru-RU" b="1" dirty="0" smtClean="0"/>
              <a:t> одинадцатиклассникам </a:t>
            </a:r>
          </a:p>
          <a:p>
            <a:pPr algn="r"/>
            <a:r>
              <a:rPr lang="ru-RU" b="1" dirty="0" smtClean="0"/>
              <a:t>Удачи в конкурсе!</a:t>
            </a:r>
          </a:p>
          <a:p>
            <a:pPr algn="r"/>
            <a:r>
              <a:rPr lang="ru-RU" b="1" dirty="0" smtClean="0"/>
              <a:t>Успехов в ЕГЭ!</a:t>
            </a:r>
          </a:p>
          <a:p>
            <a:pPr algn="r"/>
            <a:r>
              <a:rPr lang="ru-RU" b="1" dirty="0" smtClean="0"/>
              <a:t>Яркой дороги в жизни!</a:t>
            </a:r>
            <a:endParaRPr lang="ru-RU" b="1" dirty="0"/>
          </a:p>
        </p:txBody>
      </p:sp>
      <p:pic>
        <p:nvPicPr>
          <p:cNvPr id="3075" name="Picture 3" descr="C:\Users\user\Desktop\Конкурс\34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97039" y="3717032"/>
            <a:ext cx="4014921" cy="2696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6442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48000">
              <a:schemeClr val="bg1">
                <a:tint val="83000"/>
                <a:satMod val="320000"/>
              </a:schemeClr>
            </a:gs>
            <a:gs pos="100000">
              <a:schemeClr val="bg1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Считалочка 1: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908720"/>
            <a:ext cx="4038600" cy="374116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На иве галка,</a:t>
            </a:r>
          </a:p>
          <a:p>
            <a:r>
              <a:rPr lang="ru-RU" dirty="0" smtClean="0"/>
              <a:t>На берегу галька,</a:t>
            </a:r>
          </a:p>
          <a:p>
            <a:r>
              <a:rPr lang="ru-RU" dirty="0" smtClean="0"/>
              <a:t>Под галькой палка,</a:t>
            </a:r>
          </a:p>
          <a:p>
            <a:r>
              <a:rPr lang="ru-RU" dirty="0" smtClean="0"/>
              <a:t>Палка под галкой.</a:t>
            </a:r>
          </a:p>
          <a:p>
            <a:r>
              <a:rPr lang="ru-RU" dirty="0" smtClean="0"/>
              <a:t>Раз, два, три –</a:t>
            </a:r>
          </a:p>
          <a:p>
            <a:r>
              <a:rPr lang="ru-RU" dirty="0" smtClean="0"/>
              <a:t>Иди гальку собери.</a:t>
            </a:r>
          </a:p>
          <a:p>
            <a:r>
              <a:rPr lang="ru-RU" dirty="0" smtClean="0"/>
              <a:t>Три, четыре, пять –</a:t>
            </a:r>
          </a:p>
          <a:p>
            <a:r>
              <a:rPr lang="ru-RU" dirty="0" smtClean="0"/>
              <a:t>Нам пора всем убегать.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089866" y="964408"/>
            <a:ext cx="4502923" cy="4195141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Раз, два, три, четыре,</a:t>
            </a:r>
          </a:p>
          <a:p>
            <a:r>
              <a:rPr lang="ru-RU" dirty="0" smtClean="0"/>
              <a:t>Кто у нас живет в квартире?</a:t>
            </a:r>
          </a:p>
          <a:p>
            <a:r>
              <a:rPr lang="ru-RU" dirty="0" smtClean="0"/>
              <a:t>Папа, мама, брат, сестренка,</a:t>
            </a:r>
          </a:p>
          <a:p>
            <a:r>
              <a:rPr lang="ru-RU" dirty="0" smtClean="0"/>
              <a:t>Кошка Мурка, два котенка,</a:t>
            </a:r>
          </a:p>
          <a:p>
            <a:r>
              <a:rPr lang="ru-RU" dirty="0" smtClean="0"/>
              <a:t>Мой щенок, сверчок и я –</a:t>
            </a:r>
          </a:p>
          <a:p>
            <a:r>
              <a:rPr lang="ru-RU" dirty="0" smtClean="0"/>
              <a:t>Вот и вся моя семья!</a:t>
            </a:r>
          </a:p>
          <a:p>
            <a:r>
              <a:rPr lang="ru-RU" dirty="0" smtClean="0"/>
              <a:t>Раз, два, три, четыре, пять,</a:t>
            </a:r>
          </a:p>
          <a:p>
            <a:r>
              <a:rPr lang="ru-RU" dirty="0" smtClean="0"/>
              <a:t>Всех начну считать опять.</a:t>
            </a:r>
          </a:p>
          <a:p>
            <a:endParaRPr lang="ru-RU" dirty="0"/>
          </a:p>
        </p:txBody>
      </p:sp>
      <p:pic>
        <p:nvPicPr>
          <p:cNvPr id="2050" name="Picture 2" descr="C:\Users\user\Desktop\Конкурс\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58" y="4581128"/>
            <a:ext cx="3214739" cy="177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esktop\Конкурс\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581128"/>
            <a:ext cx="4048356" cy="177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2485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48000">
              <a:schemeClr val="bg1">
                <a:tint val="83000"/>
                <a:satMod val="320000"/>
              </a:schemeClr>
            </a:gs>
            <a:gs pos="100000">
              <a:schemeClr val="bg1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260648"/>
            <a:ext cx="468052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Считалочка 2:</a:t>
            </a: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23528" y="980728"/>
            <a:ext cx="4330824" cy="387373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Родились у нас котята</a:t>
            </a:r>
            <a:br>
              <a:rPr lang="ru-RU" dirty="0"/>
            </a:br>
            <a:r>
              <a:rPr lang="ru-RU" dirty="0"/>
              <a:t>Раз-два-три-четыре-пять,</a:t>
            </a:r>
            <a:br>
              <a:rPr lang="ru-RU" dirty="0"/>
            </a:br>
            <a:r>
              <a:rPr lang="ru-RU" dirty="0"/>
              <a:t>Приходите к нам, ребята</a:t>
            </a:r>
            <a:br>
              <a:rPr lang="ru-RU" dirty="0"/>
            </a:br>
            <a:r>
              <a:rPr lang="ru-RU" dirty="0"/>
              <a:t>Посмотреть и посчитать.</a:t>
            </a:r>
            <a:br>
              <a:rPr lang="ru-RU" dirty="0"/>
            </a:br>
            <a:r>
              <a:rPr lang="ru-RU" dirty="0"/>
              <a:t>Раз котенок - самый </a:t>
            </a:r>
            <a:r>
              <a:rPr lang="ru-RU" dirty="0" smtClean="0"/>
              <a:t>белый,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Два котенок - самый </a:t>
            </a:r>
            <a:r>
              <a:rPr lang="ru-RU" dirty="0" smtClean="0"/>
              <a:t>смелый,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Три котенок - самый </a:t>
            </a:r>
            <a:r>
              <a:rPr lang="ru-RU" dirty="0" smtClean="0"/>
              <a:t>умный,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А четыре - самый </a:t>
            </a:r>
            <a:r>
              <a:rPr lang="ru-RU" dirty="0" smtClean="0"/>
              <a:t>шумный,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4764724" y="1709208"/>
            <a:ext cx="4038600" cy="388843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Пять похож на три и </a:t>
            </a:r>
            <a:r>
              <a:rPr lang="ru-RU" dirty="0" smtClean="0"/>
              <a:t>два,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Те же </a:t>
            </a:r>
            <a:r>
              <a:rPr lang="ru-RU" dirty="0"/>
              <a:t>хвост и </a:t>
            </a:r>
            <a:r>
              <a:rPr lang="ru-RU" dirty="0" smtClean="0"/>
              <a:t>голова,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Тоже пятнышко на </a:t>
            </a:r>
            <a:r>
              <a:rPr lang="ru-RU" dirty="0" smtClean="0"/>
              <a:t>спинке,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Также спит весь день в корзинке.</a:t>
            </a:r>
            <a:br>
              <a:rPr lang="ru-RU" dirty="0"/>
            </a:br>
            <a:r>
              <a:rPr lang="ru-RU" dirty="0"/>
              <a:t>Хороши у нас котята</a:t>
            </a:r>
            <a:br>
              <a:rPr lang="ru-RU" dirty="0"/>
            </a:br>
            <a:r>
              <a:rPr lang="ru-RU" dirty="0"/>
              <a:t>Раз-два-три-четыре-пять</a:t>
            </a:r>
            <a:br>
              <a:rPr lang="ru-RU" dirty="0"/>
            </a:br>
            <a:r>
              <a:rPr lang="ru-RU" dirty="0"/>
              <a:t>Приходите к нам, ребята</a:t>
            </a:r>
            <a:br>
              <a:rPr lang="ru-RU" dirty="0"/>
            </a:br>
            <a:r>
              <a:rPr lang="ru-RU" dirty="0"/>
              <a:t>Посмотреть и </a:t>
            </a:r>
            <a:r>
              <a:rPr lang="ru-RU" dirty="0" smtClean="0"/>
              <a:t>посчитать.</a:t>
            </a:r>
            <a:endParaRPr lang="ru-RU" dirty="0"/>
          </a:p>
          <a:p>
            <a:endParaRPr lang="ru-RU" dirty="0"/>
          </a:p>
        </p:txBody>
      </p:sp>
      <p:pic>
        <p:nvPicPr>
          <p:cNvPr id="3074" name="Picture 2" descr="C:\Users\user\Desktop\Конкурс\2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1" y="4401107"/>
            <a:ext cx="1308267" cy="1635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Desktop\Конкурс\22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691680" y="5013176"/>
            <a:ext cx="1503494" cy="1566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user\Desktop\Конкурс\2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653136"/>
            <a:ext cx="1348904" cy="1618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user\Desktop\Конкурс\24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5004048" y="5085184"/>
            <a:ext cx="1738839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user\Desktop\Конкурс\25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157192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user\Desktop\Конкурс\29.jpg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5335122" y="116632"/>
            <a:ext cx="3126403" cy="1623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1809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4968552" cy="2636912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/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Задание 2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dirty="0" smtClean="0"/>
              <a:t>1. </a:t>
            </a:r>
            <a:r>
              <a:rPr lang="ru-RU" b="1" dirty="0" smtClean="0"/>
              <a:t>Эварист Галуа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</a:t>
            </a:r>
            <a:r>
              <a:rPr lang="ru-RU" b="1" dirty="0" smtClean="0"/>
              <a:t> </a:t>
            </a:r>
            <a:r>
              <a:rPr lang="ru-RU" sz="4000" b="1" dirty="0" smtClean="0"/>
              <a:t>1811-1832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996952"/>
            <a:ext cx="8229600" cy="3600400"/>
          </a:xfrm>
        </p:spPr>
        <p:txBody>
          <a:bodyPr/>
          <a:lstStyle/>
          <a:p>
            <a:pPr>
              <a:buNone/>
            </a:pPr>
            <a:r>
              <a:rPr lang="ru-RU" u="sng" dirty="0" smtClean="0"/>
              <a:t>Благодаря Галуа, мы владеем</a:t>
            </a:r>
            <a:r>
              <a:rPr lang="ru-RU" dirty="0" smtClean="0"/>
              <a:t>:</a:t>
            </a:r>
          </a:p>
          <a:p>
            <a:r>
              <a:rPr lang="ru-RU" dirty="0" smtClean="0"/>
              <a:t>теорией конечных полей,</a:t>
            </a:r>
          </a:p>
          <a:p>
            <a:r>
              <a:rPr lang="ru-RU" dirty="0" smtClean="0"/>
              <a:t>теоремами об интегралах от алгебраических функций,</a:t>
            </a:r>
          </a:p>
          <a:p>
            <a:r>
              <a:rPr lang="ru-RU" dirty="0" smtClean="0"/>
              <a:t>разрешимостью в радикалах алгебраических уравнений,</a:t>
            </a:r>
          </a:p>
          <a:p>
            <a:r>
              <a:rPr lang="ru-RU" dirty="0" smtClean="0"/>
              <a:t>вопросами теории групп.</a:t>
            </a:r>
          </a:p>
          <a:p>
            <a:endParaRPr lang="ru-RU" dirty="0"/>
          </a:p>
        </p:txBody>
      </p:sp>
      <p:pic>
        <p:nvPicPr>
          <p:cNvPr id="4" name="Рисунок 3" descr="Галуа Э.">
            <a:hlinkClick r:id="rId2" tgtFrame="&quot;_blank&quot;"/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16632"/>
            <a:ext cx="1872208" cy="2520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9286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48000">
              <a:schemeClr val="bg1">
                <a:tint val="83000"/>
                <a:satMod val="320000"/>
              </a:schemeClr>
            </a:gs>
            <a:gs pos="100000">
              <a:schemeClr val="bg1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4752528" cy="15121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 </a:t>
            </a:r>
            <a:r>
              <a:rPr lang="ru-RU" b="1" dirty="0" smtClean="0"/>
              <a:t>Франсуа Виет</a:t>
            </a:r>
            <a:br>
              <a:rPr lang="ru-RU" b="1" dirty="0" smtClean="0"/>
            </a:br>
            <a:r>
              <a:rPr lang="ru-RU" b="1" dirty="0" smtClean="0"/>
              <a:t>        </a:t>
            </a:r>
            <a:r>
              <a:rPr lang="ru-RU" sz="4000" b="1" dirty="0" smtClean="0"/>
              <a:t>1540 -1603 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8435280" cy="4608512"/>
          </a:xfrm>
        </p:spPr>
        <p:txBody>
          <a:bodyPr>
            <a:noAutofit/>
          </a:bodyPr>
          <a:lstStyle/>
          <a:p>
            <a:r>
              <a:rPr lang="ru-RU" sz="1200" b="1" dirty="0" smtClean="0"/>
              <a:t>Виета недаром называют отцом современной буквенной алгебры</a:t>
            </a:r>
            <a:r>
              <a:rPr lang="ru-RU" sz="1200" dirty="0" smtClean="0"/>
              <a:t>,</a:t>
            </a:r>
            <a:r>
              <a:rPr lang="ru-RU" sz="1200" b="1" dirty="0" smtClean="0"/>
              <a:t> </a:t>
            </a:r>
          </a:p>
          <a:p>
            <a:pPr>
              <a:buNone/>
            </a:pPr>
            <a:r>
              <a:rPr lang="ru-RU" sz="1200" dirty="0" smtClean="0"/>
              <a:t>        творцом алгебраических формул и алгебраической символики, </a:t>
            </a:r>
          </a:p>
          <a:p>
            <a:pPr>
              <a:buNone/>
            </a:pPr>
            <a:r>
              <a:rPr lang="ru-RU" sz="1200" dirty="0" smtClean="0"/>
              <a:t>        ввел понятие математической формулы. </a:t>
            </a:r>
          </a:p>
          <a:p>
            <a:pPr>
              <a:buNone/>
            </a:pPr>
            <a:r>
              <a:rPr lang="ru-RU" sz="1200" u="sng" dirty="0" smtClean="0"/>
              <a:t>Мы используем:</a:t>
            </a:r>
          </a:p>
          <a:p>
            <a:r>
              <a:rPr lang="ru-RU" sz="1200" dirty="0" smtClean="0"/>
              <a:t> термин «коэффициенты»,</a:t>
            </a:r>
          </a:p>
          <a:p>
            <a:r>
              <a:rPr lang="ru-RU" sz="1200" dirty="0" smtClean="0"/>
              <a:t>обозначение буквами не только неизвестных, но и данных величин – параметры,</a:t>
            </a:r>
          </a:p>
          <a:p>
            <a:r>
              <a:rPr lang="ru-RU" sz="1200" dirty="0" smtClean="0"/>
              <a:t>применяем скобки ,</a:t>
            </a:r>
          </a:p>
          <a:p>
            <a:r>
              <a:rPr lang="ru-RU" sz="1200" dirty="0" smtClean="0"/>
              <a:t>используем замену переменных,</a:t>
            </a:r>
          </a:p>
          <a:p>
            <a:r>
              <a:rPr lang="ru-RU" sz="1200" dirty="0" smtClean="0"/>
              <a:t> смену знака выражения при переносе его в другую часть уравнения,</a:t>
            </a:r>
          </a:p>
          <a:p>
            <a:r>
              <a:rPr lang="ru-RU" sz="1200" dirty="0" smtClean="0"/>
              <a:t>теорему косинусов,</a:t>
            </a:r>
          </a:p>
          <a:p>
            <a:r>
              <a:rPr lang="ru-RU" sz="1200" dirty="0" smtClean="0"/>
              <a:t>полное решение задачи об определении всех элементов плоского треугольника по трем данным элементам,</a:t>
            </a:r>
          </a:p>
          <a:p>
            <a:r>
              <a:rPr lang="ru-RU" sz="1200" dirty="0" smtClean="0"/>
              <a:t>решения треугольника по двум данным сторонам и одному из противолежащих им,</a:t>
            </a:r>
          </a:p>
          <a:p>
            <a:r>
              <a:rPr lang="ru-RU" sz="1200" dirty="0" smtClean="0"/>
              <a:t>таблицы синусов, косинусов, тангенсов, котангенсов, секансов, косекансов,</a:t>
            </a:r>
          </a:p>
          <a:p>
            <a:r>
              <a:rPr lang="ru-RU" sz="1200" dirty="0" smtClean="0"/>
              <a:t>Главными результатами в области тригонометрии были выражения для синусов и косинусов кратных дуг,</a:t>
            </a:r>
          </a:p>
          <a:p>
            <a:r>
              <a:rPr lang="ru-RU" sz="1200" dirty="0" smtClean="0"/>
              <a:t>Виет вывел многие зависимости и различия соотношений между тригонометрическими функциями углов,</a:t>
            </a:r>
          </a:p>
          <a:p>
            <a:r>
              <a:rPr lang="ru-RU" sz="1200" dirty="0" smtClean="0"/>
              <a:t>нашел важные разложения cos</a:t>
            </a:r>
            <a:r>
              <a:rPr lang="ru-RU" sz="1200" i="1" dirty="0" smtClean="0"/>
              <a:t>nx</a:t>
            </a:r>
            <a:r>
              <a:rPr lang="ru-RU" sz="1200" dirty="0" smtClean="0"/>
              <a:t> и sin</a:t>
            </a:r>
            <a:r>
              <a:rPr lang="ru-RU" sz="1200" i="1" dirty="0" smtClean="0"/>
              <a:t>nx</a:t>
            </a:r>
            <a:r>
              <a:rPr lang="ru-RU" sz="1200" dirty="0" smtClean="0"/>
              <a:t> по степеням cos</a:t>
            </a:r>
            <a:r>
              <a:rPr lang="ru-RU" sz="1200" i="1" dirty="0" smtClean="0"/>
              <a:t>x</a:t>
            </a:r>
            <a:r>
              <a:rPr lang="ru-RU" sz="1200" dirty="0" smtClean="0"/>
              <a:t> и sin</a:t>
            </a:r>
            <a:r>
              <a:rPr lang="ru-RU" sz="1200" i="1" dirty="0" smtClean="0"/>
              <a:t>x</a:t>
            </a:r>
            <a:r>
              <a:rPr lang="ru-RU" sz="1200" dirty="0" smtClean="0"/>
              <a:t>.,</a:t>
            </a:r>
          </a:p>
          <a:p>
            <a:r>
              <a:rPr lang="ru-RU" sz="1200" dirty="0" smtClean="0"/>
              <a:t> тригонометрический метод решения неприводимого кубического уравнения,</a:t>
            </a:r>
          </a:p>
          <a:p>
            <a:r>
              <a:rPr lang="ru-RU" sz="1200" dirty="0" smtClean="0"/>
              <a:t>Значение числа </a:t>
            </a:r>
            <a:r>
              <a:rPr lang="el-GR" sz="1200" dirty="0" smtClean="0"/>
              <a:t>π</a:t>
            </a:r>
            <a:r>
              <a:rPr lang="ru-RU" sz="1200" dirty="0" smtClean="0"/>
              <a:t> до 9 знаков  после запятой, </a:t>
            </a:r>
          </a:p>
          <a:p>
            <a:r>
              <a:rPr lang="ru-RU" sz="1200" b="1" dirty="0" smtClean="0"/>
              <a:t>Теорема Виета стала ныне самым знаменитым утверждением школьной алгебры</a:t>
            </a:r>
            <a:r>
              <a:rPr lang="ru-RU" sz="1200" dirty="0" smtClean="0"/>
              <a:t>. Теорема Виета достойна восхищения, тем более что её можно обобщить на многочлены любой степени. Сам автор формулировал ее так «Если В+D, умноженное на А, минус А в квадрате равно ВD, то А равно В и равно D».</a:t>
            </a:r>
          </a:p>
          <a:p>
            <a:endParaRPr lang="ru-RU" sz="1200" dirty="0"/>
          </a:p>
        </p:txBody>
      </p:sp>
      <p:pic>
        <p:nvPicPr>
          <p:cNvPr id="4" name="Рисунок 3" descr="Франсуа Виет  — французский математик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60648"/>
            <a:ext cx="2051556" cy="29523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11451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48000">
              <a:schemeClr val="bg1">
                <a:tint val="83000"/>
                <a:satMod val="320000"/>
              </a:schemeClr>
            </a:gs>
            <a:gs pos="100000">
              <a:schemeClr val="bg1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3. </a:t>
            </a:r>
            <a:r>
              <a:rPr lang="ru-RU" b="1" dirty="0" smtClean="0"/>
              <a:t>Рене Декарт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</a:t>
            </a:r>
            <a:r>
              <a:rPr lang="ru-RU" sz="4000" b="1" dirty="0" smtClean="0"/>
              <a:t>1596-1650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552" y="1628800"/>
            <a:ext cx="4038600" cy="4680520"/>
          </a:xfrm>
        </p:spPr>
        <p:txBody>
          <a:bodyPr>
            <a:noAutofit/>
          </a:bodyPr>
          <a:lstStyle/>
          <a:p>
            <a:r>
              <a:rPr lang="ru-RU" sz="1200" dirty="0" smtClean="0"/>
              <a:t>Самое великое открытие, которое мы используем – метод координат (Декартова система координат) .</a:t>
            </a:r>
          </a:p>
          <a:p>
            <a:endParaRPr lang="ru-RU" sz="1200" dirty="0" smtClean="0"/>
          </a:p>
          <a:p>
            <a:pPr>
              <a:buNone/>
            </a:pPr>
            <a:r>
              <a:rPr lang="ru-RU" sz="1200" u="sng" dirty="0" smtClean="0"/>
              <a:t>Так же благодаря Декарту,  мы используем</a:t>
            </a:r>
            <a:r>
              <a:rPr lang="ru-RU" sz="1200" dirty="0" smtClean="0"/>
              <a:t>:</a:t>
            </a:r>
          </a:p>
          <a:p>
            <a:pPr>
              <a:buNone/>
            </a:pPr>
            <a:endParaRPr lang="ru-RU" sz="1200" dirty="0" smtClean="0"/>
          </a:p>
          <a:p>
            <a:r>
              <a:rPr lang="ru-RU" sz="1200" dirty="0" smtClean="0"/>
              <a:t>современные знаки для переменных и неизвестных величин (х, у, z ...) и для буквенных коэффициентов (а, Ь, с, ...)» </a:t>
            </a:r>
          </a:p>
          <a:p>
            <a:r>
              <a:rPr lang="ru-RU" sz="1200" dirty="0" smtClean="0"/>
              <a:t>общепринятое в настоящее время обозначение степеней,</a:t>
            </a:r>
          </a:p>
          <a:p>
            <a:r>
              <a:rPr lang="ru-RU" sz="1200" dirty="0" smtClean="0"/>
              <a:t>такую запись уравнений, при которой в одной части стоит нуль,</a:t>
            </a:r>
          </a:p>
          <a:p>
            <a:r>
              <a:rPr lang="ru-RU" sz="1200" dirty="0" smtClean="0"/>
              <a:t>основную теорему алгебры: общее число вещественных и комплексных корней уравнения равно его степени  (сформулировал, хотя и не доказал),</a:t>
            </a:r>
          </a:p>
          <a:p>
            <a:r>
              <a:rPr lang="ru-RU" sz="1200" dirty="0" smtClean="0"/>
              <a:t>понятия переменной величины и функции,</a:t>
            </a:r>
          </a:p>
          <a:p>
            <a:r>
              <a:rPr lang="ru-RU" sz="1200" dirty="0" smtClean="0"/>
              <a:t>способ построения нормалей и касательных к плоским кривым,</a:t>
            </a:r>
          </a:p>
          <a:p>
            <a:r>
              <a:rPr lang="ru-RU" sz="1200" dirty="0" smtClean="0"/>
              <a:t>классификацию алгебраических кривых, </a:t>
            </a:r>
          </a:p>
          <a:p>
            <a:r>
              <a:rPr lang="ru-RU" sz="1200" dirty="0" smtClean="0"/>
              <a:t>способ задания кривой — с помощью уравнения,</a:t>
            </a:r>
          </a:p>
          <a:p>
            <a:r>
              <a:rPr lang="ru-RU" sz="1200" dirty="0" smtClean="0"/>
              <a:t>законы оптики,</a:t>
            </a:r>
          </a:p>
          <a:p>
            <a:pPr>
              <a:buNone/>
            </a:pPr>
            <a:endParaRPr lang="ru-RU" sz="1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788024" y="2276872"/>
            <a:ext cx="4038600" cy="4173211"/>
          </a:xfrm>
        </p:spPr>
        <p:txBody>
          <a:bodyPr>
            <a:normAutofit fontScale="32500" lnSpcReduction="20000"/>
          </a:bodyPr>
          <a:lstStyle/>
          <a:p>
            <a:endParaRPr lang="ru-RU" sz="3700" dirty="0" smtClean="0"/>
          </a:p>
          <a:p>
            <a:r>
              <a:rPr lang="ru-RU" sz="3700" dirty="0" smtClean="0"/>
              <a:t> закон сохранения количества движения, </a:t>
            </a:r>
          </a:p>
          <a:p>
            <a:r>
              <a:rPr lang="ru-RU" sz="3700" dirty="0" smtClean="0"/>
              <a:t>гипотезу о происхождении планет,</a:t>
            </a:r>
          </a:p>
          <a:p>
            <a:r>
              <a:rPr lang="ru-RU" sz="3700" dirty="0" smtClean="0"/>
              <a:t>теорию, объясняющую образование и движение небесных тел вихревым движением частиц материи (вихри Декарта).</a:t>
            </a:r>
          </a:p>
          <a:p>
            <a:r>
              <a:rPr lang="ru-RU" sz="3700" dirty="0" smtClean="0"/>
              <a:t>закон сохранения количества движения, </a:t>
            </a:r>
          </a:p>
          <a:p>
            <a:r>
              <a:rPr lang="ru-RU" sz="3700" dirty="0" smtClean="0"/>
              <a:t> понятие импульса силы,</a:t>
            </a:r>
          </a:p>
          <a:p>
            <a:r>
              <a:rPr lang="ru-RU" sz="3700" dirty="0" smtClean="0"/>
              <a:t> вид движения -по инерции,  </a:t>
            </a:r>
          </a:p>
          <a:p>
            <a:r>
              <a:rPr lang="ru-RU" sz="3700" dirty="0" smtClean="0"/>
              <a:t>законы распространения света, отражения и преломления, </a:t>
            </a:r>
          </a:p>
          <a:p>
            <a:r>
              <a:rPr lang="ru-RU" sz="3700" dirty="0" smtClean="0"/>
              <a:t>идею эфира как переносчика света,</a:t>
            </a:r>
          </a:p>
          <a:p>
            <a:r>
              <a:rPr lang="ru-RU" sz="3700" dirty="0" smtClean="0"/>
              <a:t> объяснение радуги,</a:t>
            </a:r>
          </a:p>
          <a:p>
            <a:r>
              <a:rPr lang="ru-RU" sz="3700" dirty="0" smtClean="0"/>
              <a:t>закон сохранения движения,</a:t>
            </a:r>
          </a:p>
          <a:p>
            <a:r>
              <a:rPr lang="ru-RU" sz="3700" dirty="0" smtClean="0"/>
              <a:t>закон преломления света на границе двух различных сред (независимо от В. Снеллиуса),</a:t>
            </a:r>
          </a:p>
          <a:p>
            <a:r>
              <a:rPr lang="ru-RU" sz="3700" dirty="0" smtClean="0"/>
              <a:t>понятие о рефлексе и принцип рефлекторной деятельности,</a:t>
            </a:r>
          </a:p>
          <a:p>
            <a:r>
              <a:rPr lang="ru-RU" sz="3700" dirty="0" smtClean="0"/>
              <a:t>физическую теорию кровообращения,</a:t>
            </a:r>
          </a:p>
          <a:p>
            <a:r>
              <a:rPr lang="ru-RU" sz="3700" dirty="0" smtClean="0"/>
              <a:t>свойства глаза,</a:t>
            </a:r>
          </a:p>
          <a:p>
            <a:r>
              <a:rPr lang="ru-RU" sz="3700" dirty="0" smtClean="0"/>
              <a:t>метод решения научных задач, основанный на интуиции и дедукции.</a:t>
            </a:r>
          </a:p>
          <a:p>
            <a:pPr>
              <a:buNone/>
            </a:pPr>
            <a:r>
              <a:rPr lang="ru-RU" sz="3700" dirty="0" smtClean="0"/>
              <a:t> </a:t>
            </a:r>
          </a:p>
          <a:p>
            <a:endParaRPr lang="ru-RU" dirty="0"/>
          </a:p>
        </p:txBody>
      </p:sp>
      <p:pic>
        <p:nvPicPr>
          <p:cNvPr id="4" name="Рисунок 3" descr="Рене Декарт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7308304" y="116632"/>
            <a:ext cx="1656184" cy="20882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46952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</TotalTime>
  <Words>1015</Words>
  <Application>Microsoft Office PowerPoint</Application>
  <PresentationFormat>Экран (4:3)</PresentationFormat>
  <Paragraphs>167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Математика, 1 тур.</vt:lpstr>
      <vt:lpstr>Задание 1. Город Москва, ГБОУ СОШ  «Школа надомного обучения» № 265.</vt:lpstr>
      <vt:lpstr>Команда «ОМЕГА» - 7 смелых:</vt:lpstr>
      <vt:lpstr>Кто привык за победу бороться,  с нами в конкурс пусть вместе идет.  Кто весел – тот смеётся,  кто хочет – тот добьется,  кто ищет – тот всегда найдет! </vt:lpstr>
      <vt:lpstr>Считалочка 1:</vt:lpstr>
      <vt:lpstr>Считалочка 2:</vt:lpstr>
      <vt:lpstr> Задание 2   1. Эварист Галуа           1811-1832</vt:lpstr>
      <vt:lpstr> 2. Франсуа Виет         1540 -1603 </vt:lpstr>
      <vt:lpstr>3. Рене Декарт        1596-1650</vt:lpstr>
      <vt:lpstr>4.   Пифагор        VIв. до н.э. </vt:lpstr>
      <vt:lpstr>5. Андре-Мари Ампер               1775-1836</vt:lpstr>
      <vt:lpstr>СИЛА+БОЙ+ВЕК+Ч</vt:lpstr>
      <vt:lpstr>ЛЕС+ФА</vt:lpstr>
      <vt:lpstr>Разминка для друзей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 301</dc:creator>
  <cp:lastModifiedBy>user</cp:lastModifiedBy>
  <cp:revision>59</cp:revision>
  <dcterms:created xsi:type="dcterms:W3CDTF">2012-11-15T12:53:21Z</dcterms:created>
  <dcterms:modified xsi:type="dcterms:W3CDTF">2012-11-29T17:54:53Z</dcterms:modified>
</cp:coreProperties>
</file>