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1" r:id="rId7"/>
    <p:sldId id="261" r:id="rId8"/>
    <p:sldId id="262" r:id="rId9"/>
    <p:sldId id="263" r:id="rId10"/>
    <p:sldId id="264" r:id="rId11"/>
    <p:sldId id="265" r:id="rId12"/>
    <p:sldId id="266" r:id="rId13"/>
    <p:sldId id="267" r:id="rId14"/>
    <p:sldId id="273" r:id="rId15"/>
    <p:sldId id="277" r:id="rId16"/>
    <p:sldId id="278" r:id="rId17"/>
    <p:sldId id="279" r:id="rId18"/>
    <p:sldId id="28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94" autoAdjust="0"/>
  </p:normalViewPr>
  <p:slideViewPr>
    <p:cSldViewPr>
      <p:cViewPr varScale="1">
        <p:scale>
          <a:sx n="77" d="100"/>
          <a:sy n="77" d="100"/>
        </p:scale>
        <p:origin x="-95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A6FBD44-E928-4081-81BC-16514AE5C560}" type="datetimeFigureOut">
              <a:rPr lang="ru-RU" smtClean="0"/>
              <a:pPr/>
              <a:t>29.11.2012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81357F7-3F16-47F2-9895-A9D8DBAC5CD4}" type="slidenum">
              <a:rPr lang="ru-RU" smtClean="0"/>
              <a:pPr/>
              <a:t>‹#›</a:t>
            </a:fld>
            <a:endParaRPr lang="ru-RU"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6FBD44-E928-4081-81BC-16514AE5C560}" type="datetimeFigureOut">
              <a:rPr lang="ru-RU" smtClean="0"/>
              <a:pPr/>
              <a:t>29.11.2012</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357F7-3F16-47F2-9895-A9D8DBAC5CD4}"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1055;&#1088;&#1077;&#1079;&#1077;&#1085;&#1090;&#1072;&#1094;&#1080;&#1103;1.pptx"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Admin\Рабочий стол\Фотомордочки\Петербург-фото-с-сайта-www.pogazam.ru_.jpg">
            <a:hlinkClick r:id="rId2" action="ppaction://hlinkpres?slideindex=1&amp;slidetitle="/>
          </p:cNvPr>
          <p:cNvPicPr>
            <a:picLocks noChangeAspect="1" noChangeArrowheads="1"/>
          </p:cNvPicPr>
          <p:nvPr/>
        </p:nvPicPr>
        <p:blipFill>
          <a:blip r:embed="rId3" cstate="email"/>
          <a:srcRect/>
          <a:stretch>
            <a:fillRect/>
          </a:stretch>
        </p:blipFill>
        <p:spPr bwMode="auto">
          <a:xfrm>
            <a:off x="0" y="0"/>
            <a:ext cx="3822491" cy="2636912"/>
          </a:xfrm>
          <a:prstGeom prst="rect">
            <a:avLst/>
          </a:prstGeom>
          <a:noFill/>
        </p:spPr>
      </p:pic>
      <p:pic>
        <p:nvPicPr>
          <p:cNvPr id="4" name="Picture 2" descr="C:\Documents and Settings\Admin\Рабочий стол\Фотомордочки\IMG_1852.JPG"/>
          <p:cNvPicPr>
            <a:picLocks noChangeAspect="1" noChangeArrowheads="1"/>
          </p:cNvPicPr>
          <p:nvPr/>
        </p:nvPicPr>
        <p:blipFill>
          <a:blip r:embed="rId4" cstate="email"/>
          <a:srcRect/>
          <a:stretch>
            <a:fillRect/>
          </a:stretch>
        </p:blipFill>
        <p:spPr bwMode="auto">
          <a:xfrm>
            <a:off x="5471592" y="0"/>
            <a:ext cx="3672408" cy="2692402"/>
          </a:xfrm>
          <a:prstGeom prst="rect">
            <a:avLst/>
          </a:prstGeom>
          <a:noFill/>
        </p:spPr>
      </p:pic>
      <p:sp>
        <p:nvSpPr>
          <p:cNvPr id="2" name="Заголовок 1"/>
          <p:cNvSpPr>
            <a:spLocks noGrp="1"/>
          </p:cNvSpPr>
          <p:nvPr>
            <p:ph type="ctrTitle"/>
          </p:nvPr>
        </p:nvSpPr>
        <p:spPr>
          <a:xfrm>
            <a:off x="685800" y="2564904"/>
            <a:ext cx="7772400" cy="1800200"/>
          </a:xfrm>
        </p:spPr>
        <p:txBody>
          <a:bodyPr>
            <a:normAutofit fontScale="90000"/>
          </a:bodyPr>
          <a:lstStyle/>
          <a:p>
            <a:r>
              <a:rPr lang="ru-RU" dirty="0" smtClean="0">
                <a:solidFill>
                  <a:srgbClr val="FF0000"/>
                </a:solidFill>
              </a:rPr>
              <a:t>ГБОУ СОШ № 277</a:t>
            </a:r>
            <a:r>
              <a:rPr lang="en-US" dirty="0" smtClean="0">
                <a:solidFill>
                  <a:srgbClr val="FF0000"/>
                </a:solidFill>
              </a:rPr>
              <a:t> </a:t>
            </a:r>
            <a:r>
              <a:rPr lang="ru-RU" dirty="0" smtClean="0">
                <a:solidFill>
                  <a:srgbClr val="FF0000"/>
                </a:solidFill>
              </a:rPr>
              <a:t>Кировского района Санкт-Петербурга</a:t>
            </a:r>
            <a:r>
              <a:rPr lang="en-US" dirty="0" smtClean="0"/>
              <a:t/>
            </a:r>
            <a:br>
              <a:rPr lang="en-US" dirty="0" smtClean="0"/>
            </a:br>
            <a:r>
              <a:rPr lang="ru-RU" dirty="0" smtClean="0"/>
              <a:t>Тур 1 </a:t>
            </a:r>
            <a:r>
              <a:rPr lang="en-US" dirty="0" smtClean="0"/>
              <a:t>“</a:t>
            </a:r>
            <a:r>
              <a:rPr lang="ru-RU" dirty="0" smtClean="0"/>
              <a:t>Знакомство</a:t>
            </a:r>
            <a:r>
              <a:rPr lang="en-US" dirty="0" smtClean="0"/>
              <a:t>”</a:t>
            </a:r>
            <a:r>
              <a:rPr lang="ru-RU" dirty="0" smtClean="0"/>
              <a:t/>
            </a:r>
            <a:br>
              <a:rPr lang="ru-RU" dirty="0" smtClean="0"/>
            </a:br>
            <a:endParaRPr lang="ru-RU" dirty="0"/>
          </a:p>
        </p:txBody>
      </p:sp>
      <p:sp>
        <p:nvSpPr>
          <p:cNvPr id="3" name="Подзаголовок 2"/>
          <p:cNvSpPr>
            <a:spLocks noGrp="1"/>
          </p:cNvSpPr>
          <p:nvPr>
            <p:ph type="subTitle" idx="1"/>
          </p:nvPr>
        </p:nvSpPr>
        <p:spPr>
          <a:xfrm>
            <a:off x="1371600" y="4365104"/>
            <a:ext cx="6400800" cy="2376264"/>
          </a:xfrm>
        </p:spPr>
        <p:txBody>
          <a:bodyPr>
            <a:normAutofit/>
          </a:bodyPr>
          <a:lstStyle/>
          <a:p>
            <a:r>
              <a:rPr lang="ru-RU" dirty="0" smtClean="0"/>
              <a:t>Команда</a:t>
            </a:r>
            <a:r>
              <a:rPr lang="en-US" dirty="0" smtClean="0"/>
              <a:t>: “</a:t>
            </a:r>
            <a:r>
              <a:rPr lang="ru-RU" dirty="0" smtClean="0"/>
              <a:t>Греки</a:t>
            </a:r>
            <a:r>
              <a:rPr lang="en-US" dirty="0" smtClean="0"/>
              <a:t>”</a:t>
            </a:r>
            <a:r>
              <a:rPr lang="ru-RU" dirty="0" smtClean="0"/>
              <a:t> </a:t>
            </a:r>
            <a:endParaRPr lang="en-US" dirty="0" smtClean="0"/>
          </a:p>
          <a:p>
            <a:r>
              <a:rPr lang="ru-RU" dirty="0" smtClean="0"/>
              <a:t>Наш девиз</a:t>
            </a:r>
            <a:r>
              <a:rPr lang="en-US" dirty="0" smtClean="0"/>
              <a:t>: “</a:t>
            </a:r>
            <a:r>
              <a:rPr lang="ru-RU" dirty="0" smtClean="0"/>
              <a:t>«Умей терпеть: все будет по-твоему и греки победят троянцев</a:t>
            </a:r>
            <a:r>
              <a:rPr lang="en-US" dirty="0" smtClean="0"/>
              <a:t>”</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1000"/>
                                        <p:tgtEl>
                                          <p:spTgt spid="3">
                                            <p:txEl>
                                              <p:pRg st="0" end="0"/>
                                            </p:txEl>
                                          </p:spTgt>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1000"/>
                                        <p:tgtEl>
                                          <p:spTgt spid="3">
                                            <p:txEl>
                                              <p:pRg st="1" end="1"/>
                                            </p:txEl>
                                          </p:spTgt>
                                        </p:tgtEl>
                                      </p:cBhvr>
                                    </p:animEffect>
                                  </p:childTnLst>
                                </p:cTn>
                              </p:par>
                            </p:childTnLst>
                          </p:cTn>
                        </p:par>
                        <p:par>
                          <p:cTn id="16" fill="hold">
                            <p:stCondLst>
                              <p:cond delay="3000"/>
                            </p:stCondLst>
                            <p:childTnLst>
                              <p:par>
                                <p:cTn id="17" presetID="20"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edge">
                                      <p:cBhvr>
                                        <p:cTn id="19" dur="2000"/>
                                        <p:tgtEl>
                                          <p:spTgt spid="5"/>
                                        </p:tgtEl>
                                      </p:cBhvr>
                                    </p:animEffect>
                                  </p:childTnLst>
                                </p:cTn>
                              </p:par>
                            </p:childTnLst>
                          </p:cTn>
                        </p:par>
                        <p:par>
                          <p:cTn id="20" fill="hold">
                            <p:stCondLst>
                              <p:cond delay="5000"/>
                            </p:stCondLst>
                            <p:childTnLst>
                              <p:par>
                                <p:cTn id="21" presetID="2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edge">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4. В знак особой милости фараон мог назначить вельможу </a:t>
            </a:r>
            <a:br>
              <a:rPr lang="ru-RU" dirty="0" smtClean="0"/>
            </a:br>
            <a:endParaRPr lang="ru-RU" dirty="0"/>
          </a:p>
        </p:txBody>
      </p:sp>
      <p:pic>
        <p:nvPicPr>
          <p:cNvPr id="5" name="Содержимое 4" descr="Osiris002.jpg"/>
          <p:cNvPicPr>
            <a:picLocks noGrp="1" noChangeAspect="1"/>
          </p:cNvPicPr>
          <p:nvPr>
            <p:ph idx="1"/>
          </p:nvPr>
        </p:nvPicPr>
        <p:blipFill>
          <a:blip r:embed="rId2" cstate="email"/>
          <a:stretch>
            <a:fillRect/>
          </a:stretch>
        </p:blipFill>
        <p:spPr>
          <a:xfrm>
            <a:off x="4139952" y="1052736"/>
            <a:ext cx="4029075" cy="4371975"/>
          </a:xfrm>
        </p:spPr>
      </p:pic>
      <p:sp>
        <p:nvSpPr>
          <p:cNvPr id="4" name="Текст 3"/>
          <p:cNvSpPr>
            <a:spLocks noGrp="1"/>
          </p:cNvSpPr>
          <p:nvPr>
            <p:ph type="body" sz="half" idx="2"/>
          </p:nvPr>
        </p:nvSpPr>
        <p:spPr/>
        <p:txBody>
          <a:bodyPr/>
          <a:lstStyle/>
          <a:p>
            <a:r>
              <a:rPr lang="ru-RU" dirty="0" smtClean="0"/>
              <a:t>А) Носителем царских сандалий </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par>
                                <p:cTn id="12" presetID="7" presetClass="entr" presetSubtype="4" fill="hold" grpId="0" nodeType="with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5"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5. Реки в </a:t>
            </a:r>
            <a:r>
              <a:rPr lang="ru-RU" dirty="0" err="1" smtClean="0"/>
              <a:t>Двуречьи</a:t>
            </a:r>
            <a:r>
              <a:rPr lang="ru-RU" dirty="0" smtClean="0"/>
              <a:t> назывались </a:t>
            </a:r>
            <a:br>
              <a:rPr lang="ru-RU" dirty="0" smtClean="0"/>
            </a:br>
            <a:endParaRPr lang="ru-RU" dirty="0"/>
          </a:p>
        </p:txBody>
      </p:sp>
      <p:sp>
        <p:nvSpPr>
          <p:cNvPr id="4" name="Текст 3"/>
          <p:cNvSpPr>
            <a:spLocks noGrp="1"/>
          </p:cNvSpPr>
          <p:nvPr>
            <p:ph type="body" sz="half" idx="2"/>
          </p:nvPr>
        </p:nvSpPr>
        <p:spPr/>
        <p:txBody>
          <a:bodyPr/>
          <a:lstStyle/>
          <a:p>
            <a:r>
              <a:rPr lang="ru-RU" dirty="0" smtClean="0"/>
              <a:t>В) Тигр и Евфрат </a:t>
            </a:r>
          </a:p>
          <a:p>
            <a:endParaRPr lang="ru-RU" dirty="0"/>
          </a:p>
        </p:txBody>
      </p:sp>
      <p:pic>
        <p:nvPicPr>
          <p:cNvPr id="5" name="Содержимое 7" descr="010.jpg"/>
          <p:cNvPicPr>
            <a:picLocks noGrp="1" noChangeAspect="1"/>
          </p:cNvPicPr>
          <p:nvPr>
            <p:ph idx="1"/>
          </p:nvPr>
        </p:nvPicPr>
        <p:blipFill>
          <a:blip r:embed="rId2" cstate="email"/>
          <a:stretch>
            <a:fillRect/>
          </a:stretch>
        </p:blipFill>
        <p:spPr>
          <a:xfrm>
            <a:off x="3575050" y="1410494"/>
            <a:ext cx="5111750" cy="3578225"/>
          </a:xfr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left)">
                                      <p:cBhvr>
                                        <p:cTn id="14"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6. </a:t>
            </a:r>
            <a:r>
              <a:rPr lang="ru-RU" dirty="0" err="1" smtClean="0"/>
              <a:t>Бастет</a:t>
            </a:r>
            <a:r>
              <a:rPr lang="ru-RU" dirty="0" smtClean="0"/>
              <a:t> это: </a:t>
            </a:r>
            <a:br>
              <a:rPr lang="ru-RU" dirty="0" smtClean="0"/>
            </a:br>
            <a:endParaRPr lang="ru-RU" dirty="0"/>
          </a:p>
        </p:txBody>
      </p:sp>
      <p:sp>
        <p:nvSpPr>
          <p:cNvPr id="4" name="Текст 3"/>
          <p:cNvSpPr>
            <a:spLocks noGrp="1"/>
          </p:cNvSpPr>
          <p:nvPr>
            <p:ph type="body" sz="half" idx="2"/>
          </p:nvPr>
        </p:nvSpPr>
        <p:spPr/>
        <p:txBody>
          <a:bodyPr/>
          <a:lstStyle/>
          <a:p>
            <a:r>
              <a:rPr lang="ru-RU" dirty="0" smtClean="0"/>
              <a:t>И) Чёрная кошка </a:t>
            </a:r>
          </a:p>
          <a:p>
            <a:endParaRPr lang="ru-RU" dirty="0" smtClean="0"/>
          </a:p>
          <a:p>
            <a:r>
              <a:rPr lang="ru-RU" dirty="0" err="1" smtClean="0"/>
              <a:t>Бастет</a:t>
            </a:r>
            <a:r>
              <a:rPr lang="ru-RU" dirty="0" smtClean="0"/>
              <a:t> в египетской мифологии была богиней радости и веселья. </a:t>
            </a:r>
          </a:p>
          <a:p>
            <a:r>
              <a:rPr lang="ru-RU" dirty="0" smtClean="0"/>
              <a:t>Священное животное </a:t>
            </a:r>
            <a:r>
              <a:rPr lang="ru-RU" dirty="0" err="1" smtClean="0"/>
              <a:t>Бастет</a:t>
            </a:r>
            <a:r>
              <a:rPr lang="ru-RU" dirty="0" smtClean="0"/>
              <a:t> — кошка. Изображалась </a:t>
            </a:r>
            <a:r>
              <a:rPr lang="ru-RU" dirty="0" err="1" smtClean="0"/>
              <a:t>Бастет</a:t>
            </a:r>
            <a:r>
              <a:rPr lang="ru-RU" dirty="0" smtClean="0"/>
              <a:t> в виде женщины с головой кошки</a:t>
            </a:r>
            <a:r>
              <a:rPr lang="en-US" dirty="0" smtClean="0"/>
              <a:t>.</a:t>
            </a:r>
            <a:endParaRPr lang="ru-RU" dirty="0" smtClean="0"/>
          </a:p>
          <a:p>
            <a:endParaRPr lang="ru-RU" dirty="0"/>
          </a:p>
        </p:txBody>
      </p:sp>
      <p:pic>
        <p:nvPicPr>
          <p:cNvPr id="7" name="Содержимое 6" descr="229px-Lady_basht_wiki.jpg"/>
          <p:cNvPicPr>
            <a:picLocks noGrp="1" noChangeAspect="1"/>
          </p:cNvPicPr>
          <p:nvPr>
            <p:ph idx="1"/>
          </p:nvPr>
        </p:nvPicPr>
        <p:blipFill>
          <a:blip r:embed="rId2" cstate="email"/>
          <a:stretch>
            <a:fillRect/>
          </a:stretch>
        </p:blipFill>
        <p:spPr>
          <a:xfrm>
            <a:off x="5076056" y="260648"/>
            <a:ext cx="2440229" cy="6382956"/>
          </a:xfrm>
        </p:spPr>
      </p:pic>
      <p:pic>
        <p:nvPicPr>
          <p:cNvPr id="8" name="Рисунок 7" descr="ancient_egypt_gods_16.gif"/>
          <p:cNvPicPr>
            <a:picLocks noChangeAspect="1"/>
          </p:cNvPicPr>
          <p:nvPr/>
        </p:nvPicPr>
        <p:blipFill>
          <a:blip r:embed="rId3" cstate="email"/>
          <a:stretch>
            <a:fillRect/>
          </a:stretch>
        </p:blipFill>
        <p:spPr>
          <a:xfrm>
            <a:off x="755576" y="3195877"/>
            <a:ext cx="2232248" cy="3662123"/>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edge">
                                      <p:cBhvr>
                                        <p:cTn id="11" dur="2000"/>
                                        <p:tgtEl>
                                          <p:spTgt spid="7"/>
                                        </p:tgtEl>
                                      </p:cBhvr>
                                    </p:animEffect>
                                  </p:childTnLst>
                                </p:cTn>
                              </p:par>
                              <p:par>
                                <p:cTn id="12" presetID="20"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edge">
                                      <p:cBhvr>
                                        <p:cTn id="14" dur="2000"/>
                                        <p:tgtEl>
                                          <p:spTgt spid="8"/>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2000"/>
                                        <p:tgtEl>
                                          <p:spTgt spid="4">
                                            <p:txEl>
                                              <p:pRg st="0" end="0"/>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wipe(left)">
                                      <p:cBhvr>
                                        <p:cTn id="20" dur="2000"/>
                                        <p:tgtEl>
                                          <p:spTgt spid="4">
                                            <p:txEl>
                                              <p:pRg st="2" end="2"/>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wipe(left)">
                                      <p:cBhvr>
                                        <p:cTn id="23"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7. Славяне, встречая весну</a:t>
            </a:r>
            <a:endParaRPr lang="ru-RU" dirty="0"/>
          </a:p>
        </p:txBody>
      </p:sp>
      <p:pic>
        <p:nvPicPr>
          <p:cNvPr id="5" name="Содержимое 4" descr="220px-Прощёное_воскресенье_Масленицы.JPG"/>
          <p:cNvPicPr>
            <a:picLocks noGrp="1" noChangeAspect="1"/>
          </p:cNvPicPr>
          <p:nvPr>
            <p:ph idx="1"/>
          </p:nvPr>
        </p:nvPicPr>
        <p:blipFill>
          <a:blip r:embed="rId2" cstate="email"/>
          <a:stretch>
            <a:fillRect/>
          </a:stretch>
        </p:blipFill>
        <p:spPr>
          <a:xfrm>
            <a:off x="323528" y="2780928"/>
            <a:ext cx="3169542" cy="3789040"/>
          </a:xfrm>
        </p:spPr>
      </p:pic>
      <p:sp>
        <p:nvSpPr>
          <p:cNvPr id="4" name="Текст 3"/>
          <p:cNvSpPr>
            <a:spLocks noGrp="1"/>
          </p:cNvSpPr>
          <p:nvPr>
            <p:ph type="body" sz="half" idx="2"/>
          </p:nvPr>
        </p:nvSpPr>
        <p:spPr/>
        <p:txBody>
          <a:bodyPr/>
          <a:lstStyle/>
          <a:p>
            <a:r>
              <a:rPr lang="ru-RU" dirty="0" smtClean="0"/>
              <a:t>Т) Сжигали чучело зимы </a:t>
            </a:r>
          </a:p>
          <a:p>
            <a:endParaRPr lang="ru-RU" dirty="0"/>
          </a:p>
        </p:txBody>
      </p:sp>
      <p:pic>
        <p:nvPicPr>
          <p:cNvPr id="6" name="Рисунок 5" descr="77995124.jpg"/>
          <p:cNvPicPr>
            <a:picLocks noChangeAspect="1"/>
          </p:cNvPicPr>
          <p:nvPr/>
        </p:nvPicPr>
        <p:blipFill>
          <a:blip r:embed="rId3" cstate="email"/>
          <a:stretch>
            <a:fillRect/>
          </a:stretch>
        </p:blipFill>
        <p:spPr>
          <a:xfrm>
            <a:off x="4766995" y="836712"/>
            <a:ext cx="3837453" cy="5781762"/>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edge">
                                      <p:cBhvr>
                                        <p:cTn id="11" dur="2000"/>
                                        <p:tgtEl>
                                          <p:spTgt spid="6"/>
                                        </p:tgtEl>
                                      </p:cBhvr>
                                    </p:animEffect>
                                  </p:childTnLst>
                                </p:cTn>
                              </p:par>
                              <p:par>
                                <p:cTn id="12" presetID="20"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edge">
                                      <p:cBhvr>
                                        <p:cTn id="14" dur="2000"/>
                                        <p:tgtEl>
                                          <p:spTgt spid="5"/>
                                        </p:tgtEl>
                                      </p:cBhvr>
                                    </p:animEffect>
                                  </p:childTnLst>
                                </p:cTn>
                              </p:par>
                              <p:par>
                                <p:cTn id="15" presetID="22" presetClass="entr" presetSubtype="8" fill="hold"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68760"/>
          </a:xfrm>
        </p:spPr>
        <p:txBody>
          <a:bodyPr>
            <a:normAutofit fontScale="90000"/>
          </a:bodyPr>
          <a:lstStyle/>
          <a:p>
            <a:r>
              <a:rPr lang="ru-RU" dirty="0" smtClean="0"/>
              <a:t>Ответ на задание 2 «Начало всех начал» </a:t>
            </a:r>
            <a:r>
              <a:rPr lang="en-US" dirty="0" smtClean="0"/>
              <a:t>: </a:t>
            </a:r>
            <a:r>
              <a:rPr lang="ru-RU" u="sng" dirty="0" smtClean="0"/>
              <a:t>алфавит</a:t>
            </a:r>
            <a:endParaRPr lang="ru-RU" u="sng" dirty="0"/>
          </a:p>
        </p:txBody>
      </p:sp>
      <p:pic>
        <p:nvPicPr>
          <p:cNvPr id="5" name="Содержимое 4" descr="11-600x455.png"/>
          <p:cNvPicPr>
            <a:picLocks noGrp="1" noChangeAspect="1"/>
          </p:cNvPicPr>
          <p:nvPr>
            <p:ph idx="1"/>
          </p:nvPr>
        </p:nvPicPr>
        <p:blipFill>
          <a:blip r:embed="rId2" cstate="email"/>
          <a:stretch>
            <a:fillRect/>
          </a:stretch>
        </p:blipFill>
        <p:spPr>
          <a:xfrm>
            <a:off x="4716016" y="2204864"/>
            <a:ext cx="4094736" cy="3105175"/>
          </a:xfrm>
        </p:spPr>
      </p:pic>
      <p:sp>
        <p:nvSpPr>
          <p:cNvPr id="3" name="TextBox 2"/>
          <p:cNvSpPr txBox="1"/>
          <p:nvPr/>
        </p:nvSpPr>
        <p:spPr>
          <a:xfrm>
            <a:off x="0" y="1196752"/>
            <a:ext cx="4644008" cy="5776327"/>
          </a:xfrm>
          <a:prstGeom prst="rect">
            <a:avLst/>
          </a:prstGeom>
          <a:noFill/>
        </p:spPr>
        <p:txBody>
          <a:bodyPr wrap="square" rtlCol="0">
            <a:spAutoFit/>
          </a:bodyPr>
          <a:lstStyle/>
          <a:p>
            <a:pPr marL="342900" indent="-342900">
              <a:buAutoNum type="arabicParenR"/>
            </a:pPr>
            <a:r>
              <a:rPr lang="ru-RU" dirty="0" smtClean="0"/>
              <a:t>Еще 3500 лет назад было сделано открытие народами, жившими на восточном побережье Средиземного моря. Они поняли, что одним символом можно обозначать один звук,  независимо от того, в каких сочетаниях он употребляется. Именно тогда и был создан определенный набор знаков, которые впоследствии и стали </a:t>
            </a:r>
            <a:r>
              <a:rPr lang="ru-RU" u="sng" dirty="0" smtClean="0"/>
              <a:t>алфавитом.</a:t>
            </a:r>
          </a:p>
          <a:p>
            <a:pPr marL="342900" indent="-342900"/>
            <a:r>
              <a:rPr lang="ru-RU" dirty="0" smtClean="0"/>
              <a:t>        Алфавит использовали древние финикийцы и евреи. Первые передали его грекам. В Древнем Риме унаследовали греческий алфавит, внеся определенные дополнения и изменения. Его переняли народы Западной Европы. Именно так и возник </a:t>
            </a:r>
            <a:r>
              <a:rPr lang="ru-RU" u="sng" dirty="0" smtClean="0"/>
              <a:t>современный алфавит.</a:t>
            </a:r>
            <a:endParaRPr lang="ru-RU" u="sng" dirty="0"/>
          </a:p>
        </p:txBody>
      </p:sp>
      <p:sp>
        <p:nvSpPr>
          <p:cNvPr id="6" name="TextBox 5"/>
          <p:cNvSpPr txBox="1"/>
          <p:nvPr/>
        </p:nvSpPr>
        <p:spPr>
          <a:xfrm>
            <a:off x="5724128" y="5517232"/>
            <a:ext cx="2392001" cy="369332"/>
          </a:xfrm>
          <a:prstGeom prst="rect">
            <a:avLst/>
          </a:prstGeom>
          <a:noFill/>
        </p:spPr>
        <p:txBody>
          <a:bodyPr wrap="none" rtlCol="0">
            <a:spAutoFit/>
          </a:bodyPr>
          <a:lstStyle/>
          <a:p>
            <a:r>
              <a:rPr lang="ru-RU" dirty="0" smtClean="0"/>
              <a:t>Финикийский алфавит</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2000"/>
                                        <p:tgtEl>
                                          <p:spTgt spid="6"/>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116632"/>
            <a:ext cx="7632848" cy="6192688"/>
          </a:xfrm>
          <a:prstGeom prst="rect">
            <a:avLst/>
          </a:prstGeom>
          <a:noFill/>
        </p:spPr>
        <p:txBody>
          <a:bodyPr wrap="square" rtlCol="0">
            <a:spAutoFit/>
          </a:bodyPr>
          <a:lstStyle/>
          <a:p>
            <a:r>
              <a:rPr lang="en-US" b="1" u="sng" dirty="0" smtClean="0"/>
              <a:t>2)</a:t>
            </a:r>
            <a:r>
              <a:rPr lang="ru-RU" b="1" u="sng" dirty="0" smtClean="0"/>
              <a:t>Список алфавитов</a:t>
            </a:r>
            <a:r>
              <a:rPr lang="en-US" b="1" u="sng" dirty="0" smtClean="0"/>
              <a:t> (43):</a:t>
            </a:r>
            <a:endParaRPr lang="ru-RU" b="1" u="sng" dirty="0" smtClean="0"/>
          </a:p>
          <a:p>
            <a:r>
              <a:rPr lang="ru-RU" dirty="0" smtClean="0"/>
              <a:t>Финикийская письменность</a:t>
            </a:r>
          </a:p>
          <a:p>
            <a:r>
              <a:rPr lang="ru-RU" dirty="0" smtClean="0"/>
              <a:t>Греческий алфавит </a:t>
            </a:r>
          </a:p>
          <a:p>
            <a:r>
              <a:rPr lang="ru-RU" dirty="0" smtClean="0"/>
              <a:t>Коптский алфавит</a:t>
            </a:r>
          </a:p>
          <a:p>
            <a:r>
              <a:rPr lang="ru-RU" dirty="0" smtClean="0"/>
              <a:t>Грузинский алфавит</a:t>
            </a:r>
          </a:p>
          <a:p>
            <a:r>
              <a:rPr lang="ru-RU" dirty="0" smtClean="0"/>
              <a:t>Армянский алфавит</a:t>
            </a:r>
          </a:p>
          <a:p>
            <a:r>
              <a:rPr lang="ru-RU" dirty="0" smtClean="0"/>
              <a:t>Еврейский алфавит</a:t>
            </a:r>
          </a:p>
          <a:p>
            <a:r>
              <a:rPr lang="ru-RU" dirty="0" smtClean="0"/>
              <a:t>Арамейский алфавит</a:t>
            </a:r>
          </a:p>
          <a:p>
            <a:r>
              <a:rPr lang="ru-RU" dirty="0" smtClean="0"/>
              <a:t>Глаголица</a:t>
            </a:r>
          </a:p>
          <a:p>
            <a:r>
              <a:rPr lang="ru-RU" dirty="0" smtClean="0"/>
              <a:t>Кириллица </a:t>
            </a:r>
          </a:p>
          <a:p>
            <a:r>
              <a:rPr lang="ru-RU" dirty="0" smtClean="0"/>
              <a:t>Башкирский алфавит</a:t>
            </a:r>
          </a:p>
          <a:p>
            <a:r>
              <a:rPr lang="ru-RU" dirty="0" smtClean="0"/>
              <a:t>Белорусский алфавит</a:t>
            </a:r>
          </a:p>
          <a:p>
            <a:r>
              <a:rPr lang="ru-RU" dirty="0" smtClean="0"/>
              <a:t>Болгарский алфавит</a:t>
            </a:r>
          </a:p>
          <a:p>
            <a:r>
              <a:rPr lang="ru-RU" dirty="0" smtClean="0"/>
              <a:t>Казахский алфавит</a:t>
            </a:r>
          </a:p>
          <a:p>
            <a:r>
              <a:rPr lang="ru-RU" dirty="0" smtClean="0"/>
              <a:t>Киргизский алфавит</a:t>
            </a:r>
          </a:p>
          <a:p>
            <a:r>
              <a:rPr lang="ru-RU" dirty="0" smtClean="0"/>
              <a:t>Македонский алфавит</a:t>
            </a:r>
          </a:p>
          <a:p>
            <a:r>
              <a:rPr lang="ru-RU" dirty="0" smtClean="0"/>
              <a:t>Молдавский алфавит</a:t>
            </a:r>
          </a:p>
          <a:p>
            <a:r>
              <a:rPr lang="ru-RU" dirty="0" smtClean="0"/>
              <a:t>Монгольский алфавит</a:t>
            </a:r>
          </a:p>
          <a:p>
            <a:r>
              <a:rPr lang="ru-RU" dirty="0" smtClean="0"/>
              <a:t>Осетинский алфавит</a:t>
            </a:r>
          </a:p>
          <a:p>
            <a:r>
              <a:rPr lang="ru-RU" dirty="0" smtClean="0"/>
              <a:t>Русский алфавит</a:t>
            </a:r>
          </a:p>
          <a:p>
            <a:r>
              <a:rPr lang="ru-RU" dirty="0" smtClean="0"/>
              <a:t>Сербский алфавит</a:t>
            </a:r>
          </a:p>
          <a:p>
            <a:r>
              <a:rPr lang="ru-RU" dirty="0" smtClean="0"/>
              <a:t>Татарский алфавит</a:t>
            </a:r>
          </a:p>
        </p:txBody>
      </p:sp>
      <p:sp>
        <p:nvSpPr>
          <p:cNvPr id="5" name="TextBox 4"/>
          <p:cNvSpPr txBox="1"/>
          <p:nvPr/>
        </p:nvSpPr>
        <p:spPr>
          <a:xfrm>
            <a:off x="4355976" y="0"/>
            <a:ext cx="4150560" cy="6186309"/>
          </a:xfrm>
          <a:prstGeom prst="rect">
            <a:avLst/>
          </a:prstGeom>
          <a:noFill/>
        </p:spPr>
        <p:txBody>
          <a:bodyPr wrap="square" rtlCol="0">
            <a:spAutoFit/>
          </a:bodyPr>
          <a:lstStyle/>
          <a:p>
            <a:r>
              <a:rPr lang="ru-RU" dirty="0" smtClean="0"/>
              <a:t>Украинский алфавит</a:t>
            </a:r>
          </a:p>
          <a:p>
            <a:r>
              <a:rPr lang="ru-RU" dirty="0" smtClean="0"/>
              <a:t>Черногорский алфавит</a:t>
            </a:r>
          </a:p>
          <a:p>
            <a:r>
              <a:rPr lang="ru-RU" dirty="0" smtClean="0"/>
              <a:t>Чеченский алфавит</a:t>
            </a:r>
          </a:p>
          <a:p>
            <a:r>
              <a:rPr lang="ru-RU" dirty="0" smtClean="0"/>
              <a:t>Чувашский алфавит</a:t>
            </a:r>
          </a:p>
          <a:p>
            <a:r>
              <a:rPr lang="ru-RU" dirty="0" smtClean="0"/>
              <a:t>Древнепермский алфавит</a:t>
            </a:r>
          </a:p>
          <a:p>
            <a:r>
              <a:rPr lang="ru-RU" dirty="0" smtClean="0"/>
              <a:t>Латинский алфавит </a:t>
            </a:r>
          </a:p>
          <a:p>
            <a:r>
              <a:rPr lang="ru-RU" dirty="0" smtClean="0"/>
              <a:t>Латышский алфавит</a:t>
            </a:r>
          </a:p>
          <a:p>
            <a:r>
              <a:rPr lang="ru-RU" dirty="0" smtClean="0"/>
              <a:t>Польский алфавит</a:t>
            </a:r>
          </a:p>
          <a:p>
            <a:r>
              <a:rPr lang="ru-RU" dirty="0" smtClean="0"/>
              <a:t>Румынский алфавит</a:t>
            </a:r>
          </a:p>
          <a:p>
            <a:r>
              <a:rPr lang="ru-RU" dirty="0" smtClean="0"/>
              <a:t>Словацкий алфавит</a:t>
            </a:r>
          </a:p>
          <a:p>
            <a:r>
              <a:rPr lang="ru-RU" dirty="0" smtClean="0"/>
              <a:t>Словенский алфавит</a:t>
            </a:r>
          </a:p>
          <a:p>
            <a:r>
              <a:rPr lang="ru-RU" dirty="0" smtClean="0"/>
              <a:t>Татарский алфавит</a:t>
            </a:r>
          </a:p>
          <a:p>
            <a:r>
              <a:rPr lang="ru-RU" dirty="0" smtClean="0"/>
              <a:t>Турецкий алфавит</a:t>
            </a:r>
          </a:p>
          <a:p>
            <a:r>
              <a:rPr lang="ru-RU" dirty="0" smtClean="0"/>
              <a:t>Чешский алфавит</a:t>
            </a:r>
          </a:p>
          <a:p>
            <a:r>
              <a:rPr lang="ru-RU" dirty="0" smtClean="0"/>
              <a:t>Алфавит эсперанто</a:t>
            </a:r>
          </a:p>
          <a:p>
            <a:r>
              <a:rPr lang="ru-RU" dirty="0" smtClean="0"/>
              <a:t>Арабский алфавит</a:t>
            </a:r>
          </a:p>
          <a:p>
            <a:r>
              <a:rPr lang="ru-RU" dirty="0" smtClean="0"/>
              <a:t>Бенгальский алфавит</a:t>
            </a:r>
          </a:p>
          <a:p>
            <a:r>
              <a:rPr lang="ru-RU" dirty="0" smtClean="0"/>
              <a:t>Рунический алфавит</a:t>
            </a:r>
          </a:p>
          <a:p>
            <a:r>
              <a:rPr lang="ru-RU" dirty="0" err="1" smtClean="0"/>
              <a:t>Угаритский</a:t>
            </a:r>
            <a:r>
              <a:rPr lang="ru-RU" dirty="0" smtClean="0"/>
              <a:t> алфавит</a:t>
            </a:r>
          </a:p>
          <a:p>
            <a:r>
              <a:rPr lang="ru-RU" dirty="0" smtClean="0"/>
              <a:t>Этрусский алфавит</a:t>
            </a:r>
          </a:p>
          <a:p>
            <a:r>
              <a:rPr lang="ru-RU" dirty="0" smtClean="0"/>
              <a:t>«Суммарный алфавит» для языков СССР</a:t>
            </a:r>
          </a:p>
          <a:p>
            <a:r>
              <a:rPr lang="ru-RU" dirty="0" smtClean="0"/>
              <a:t>Фонетический алфавит</a:t>
            </a:r>
            <a:endParaRPr lang="ru-RU" dirty="0"/>
          </a:p>
        </p:txBody>
      </p:sp>
      <p:sp>
        <p:nvSpPr>
          <p:cNvPr id="6" name="TextBox 5"/>
          <p:cNvSpPr txBox="1"/>
          <p:nvPr/>
        </p:nvSpPr>
        <p:spPr>
          <a:xfrm>
            <a:off x="971601" y="6165304"/>
            <a:ext cx="3600400" cy="646331"/>
          </a:xfrm>
          <a:prstGeom prst="rect">
            <a:avLst/>
          </a:prstGeom>
          <a:noFill/>
        </p:spPr>
        <p:txBody>
          <a:bodyPr wrap="square" rtlCol="0">
            <a:spAutoFit/>
          </a:bodyPr>
          <a:lstStyle/>
          <a:p>
            <a:pPr algn="ctr"/>
            <a:r>
              <a:rPr lang="ru-RU" dirty="0" smtClean="0"/>
              <a:t>Материал из Википедии</a:t>
            </a:r>
          </a:p>
          <a:p>
            <a:pPr algn="ctr"/>
            <a:r>
              <a:rPr lang="ru-RU" dirty="0" smtClean="0"/>
              <a:t> — свободной энциклопедии</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2000"/>
                                        <p:tgtEl>
                                          <p:spTgt spid="5"/>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28527"/>
            <a:ext cx="3960440" cy="6771084"/>
          </a:xfrm>
          <a:prstGeom prst="rect">
            <a:avLst/>
          </a:prstGeom>
          <a:noFill/>
        </p:spPr>
        <p:txBody>
          <a:bodyPr wrap="square" rtlCol="0">
            <a:spAutoFit/>
          </a:bodyPr>
          <a:lstStyle/>
          <a:p>
            <a:endParaRPr lang="ru-RU" sz="1600" u="sng" dirty="0" smtClean="0"/>
          </a:p>
          <a:p>
            <a:r>
              <a:rPr lang="ru-RU" u="sng" dirty="0" smtClean="0"/>
              <a:t>Список алфавитов (49)</a:t>
            </a:r>
            <a:endParaRPr lang="en-US" sz="1600" u="sng" dirty="0" smtClean="0"/>
          </a:p>
          <a:p>
            <a:r>
              <a:rPr lang="ru-RU" sz="1600" dirty="0" smtClean="0"/>
              <a:t>Финикийская письменность </a:t>
            </a:r>
          </a:p>
          <a:p>
            <a:r>
              <a:rPr lang="ru-RU" sz="1600" dirty="0" smtClean="0"/>
              <a:t>Греческий алфавит </a:t>
            </a:r>
          </a:p>
          <a:p>
            <a:r>
              <a:rPr lang="ru-RU" sz="1600" dirty="0" smtClean="0"/>
              <a:t>Коптский алфавит </a:t>
            </a:r>
          </a:p>
          <a:p>
            <a:r>
              <a:rPr lang="ru-RU" sz="1600" dirty="0" smtClean="0"/>
              <a:t>Грузинский алфавит </a:t>
            </a:r>
          </a:p>
          <a:p>
            <a:r>
              <a:rPr lang="ru-RU" sz="1600" dirty="0" smtClean="0"/>
              <a:t>Армянский алфавит </a:t>
            </a:r>
          </a:p>
          <a:p>
            <a:r>
              <a:rPr lang="ru-RU" sz="1600" dirty="0" smtClean="0"/>
              <a:t>Еврейский алфавит </a:t>
            </a:r>
          </a:p>
          <a:p>
            <a:r>
              <a:rPr lang="ru-RU" sz="1600" dirty="0" smtClean="0"/>
              <a:t>Арамейский алфавит </a:t>
            </a:r>
          </a:p>
          <a:p>
            <a:r>
              <a:rPr lang="ru-RU" sz="1600" dirty="0" smtClean="0"/>
              <a:t>Глаголица </a:t>
            </a:r>
          </a:p>
          <a:p>
            <a:r>
              <a:rPr lang="ru-RU" sz="1600" dirty="0" smtClean="0"/>
              <a:t>Кириллица </a:t>
            </a:r>
          </a:p>
          <a:p>
            <a:r>
              <a:rPr lang="ru-RU" sz="1600" dirty="0" smtClean="0"/>
              <a:t>Башкирский алфавит </a:t>
            </a:r>
          </a:p>
          <a:p>
            <a:r>
              <a:rPr lang="ru-RU" sz="1600" dirty="0" smtClean="0"/>
              <a:t>Белорусский алфавит </a:t>
            </a:r>
          </a:p>
          <a:p>
            <a:r>
              <a:rPr lang="ru-RU" sz="1600" dirty="0" smtClean="0"/>
              <a:t>Болгарский алфавит </a:t>
            </a:r>
          </a:p>
          <a:p>
            <a:r>
              <a:rPr lang="ru-RU" sz="1600" dirty="0" smtClean="0"/>
              <a:t>Казахский алфавит </a:t>
            </a:r>
          </a:p>
          <a:p>
            <a:r>
              <a:rPr lang="ru-RU" sz="1600" dirty="0" smtClean="0"/>
              <a:t>Киргизский алфавит </a:t>
            </a:r>
          </a:p>
          <a:p>
            <a:r>
              <a:rPr lang="ru-RU" sz="1600" dirty="0" smtClean="0"/>
              <a:t>Карельский алфавит </a:t>
            </a:r>
          </a:p>
          <a:p>
            <a:r>
              <a:rPr lang="ru-RU" sz="1600" dirty="0" smtClean="0"/>
              <a:t>Македонский алфавит </a:t>
            </a:r>
          </a:p>
          <a:p>
            <a:r>
              <a:rPr lang="ru-RU" sz="1600" dirty="0" smtClean="0"/>
              <a:t>Молдавский алфавит </a:t>
            </a:r>
          </a:p>
          <a:p>
            <a:r>
              <a:rPr lang="ru-RU" sz="1600" dirty="0" smtClean="0"/>
              <a:t>Монгольский алфавит </a:t>
            </a:r>
          </a:p>
          <a:p>
            <a:r>
              <a:rPr lang="ru-RU" sz="1600" dirty="0" smtClean="0"/>
              <a:t>Осетинский алфавит </a:t>
            </a:r>
          </a:p>
          <a:p>
            <a:r>
              <a:rPr lang="ru-RU" sz="1600" dirty="0" smtClean="0"/>
              <a:t>Русский алфавит </a:t>
            </a:r>
          </a:p>
          <a:p>
            <a:r>
              <a:rPr lang="ru-RU" sz="1600" dirty="0" smtClean="0"/>
              <a:t>Сербский алфавит </a:t>
            </a:r>
          </a:p>
          <a:p>
            <a:r>
              <a:rPr lang="ru-RU" sz="1600" dirty="0" smtClean="0"/>
              <a:t>Татарский кириллический алфавит </a:t>
            </a:r>
          </a:p>
          <a:p>
            <a:r>
              <a:rPr lang="ru-RU" sz="1600" dirty="0" smtClean="0"/>
              <a:t>Украинский алфавит </a:t>
            </a:r>
            <a:endParaRPr lang="en-US" sz="1600" dirty="0" smtClean="0"/>
          </a:p>
          <a:p>
            <a:r>
              <a:rPr lang="ru-RU" sz="1600" dirty="0" smtClean="0"/>
              <a:t>Черногорский алфавит </a:t>
            </a:r>
            <a:endParaRPr lang="en-US" dirty="0" smtClean="0"/>
          </a:p>
          <a:p>
            <a:r>
              <a:rPr lang="ru-RU" sz="1600" dirty="0" smtClean="0"/>
              <a:t>             </a:t>
            </a:r>
          </a:p>
        </p:txBody>
      </p:sp>
      <p:sp>
        <p:nvSpPr>
          <p:cNvPr id="3" name="TextBox 2"/>
          <p:cNvSpPr txBox="1"/>
          <p:nvPr/>
        </p:nvSpPr>
        <p:spPr>
          <a:xfrm>
            <a:off x="4644008" y="260648"/>
            <a:ext cx="4203458" cy="6494085"/>
          </a:xfrm>
          <a:prstGeom prst="rect">
            <a:avLst/>
          </a:prstGeom>
          <a:noFill/>
        </p:spPr>
        <p:txBody>
          <a:bodyPr wrap="square" rtlCol="0">
            <a:spAutoFit/>
          </a:bodyPr>
          <a:lstStyle/>
          <a:p>
            <a:r>
              <a:rPr lang="ru-RU" sz="1600" dirty="0" smtClean="0"/>
              <a:t>Чеченский алфавит </a:t>
            </a:r>
          </a:p>
          <a:p>
            <a:r>
              <a:rPr lang="ru-RU" sz="1600" dirty="0" smtClean="0"/>
              <a:t>Чувашский алфавит </a:t>
            </a:r>
          </a:p>
          <a:p>
            <a:r>
              <a:rPr lang="ru-RU" sz="1600" dirty="0" smtClean="0"/>
              <a:t>Древнепермский алфавит </a:t>
            </a:r>
          </a:p>
          <a:p>
            <a:r>
              <a:rPr lang="ru-RU" sz="1600" dirty="0" smtClean="0"/>
              <a:t>Латинский алфавит </a:t>
            </a:r>
          </a:p>
          <a:p>
            <a:r>
              <a:rPr lang="ru-RU" sz="1600" dirty="0" smtClean="0"/>
              <a:t>Карельский алфавит </a:t>
            </a:r>
          </a:p>
          <a:p>
            <a:r>
              <a:rPr lang="ru-RU" sz="1600" dirty="0" smtClean="0"/>
              <a:t>Латышский алфавит </a:t>
            </a:r>
          </a:p>
          <a:p>
            <a:r>
              <a:rPr lang="ru-RU" sz="1600" dirty="0" smtClean="0"/>
              <a:t>Польский алфавит </a:t>
            </a:r>
          </a:p>
          <a:p>
            <a:r>
              <a:rPr lang="ru-RU" sz="1600" dirty="0" smtClean="0"/>
              <a:t>Румынский алфавит </a:t>
            </a:r>
          </a:p>
          <a:p>
            <a:r>
              <a:rPr lang="ru-RU" sz="1600" dirty="0" smtClean="0"/>
              <a:t>Словацкий алфавит </a:t>
            </a:r>
          </a:p>
          <a:p>
            <a:r>
              <a:rPr lang="ru-RU" sz="1600" dirty="0" smtClean="0"/>
              <a:t>Словенский алфавит </a:t>
            </a:r>
          </a:p>
          <a:p>
            <a:r>
              <a:rPr lang="ru-RU" sz="1600" dirty="0" smtClean="0"/>
              <a:t>Татарский алфавит </a:t>
            </a:r>
          </a:p>
          <a:p>
            <a:r>
              <a:rPr lang="ru-RU" sz="1600" dirty="0" smtClean="0"/>
              <a:t>Турецкий алфавит </a:t>
            </a:r>
          </a:p>
          <a:p>
            <a:r>
              <a:rPr lang="ru-RU" sz="1600" dirty="0" smtClean="0"/>
              <a:t>Чешский алфавит </a:t>
            </a:r>
          </a:p>
          <a:p>
            <a:r>
              <a:rPr lang="ru-RU" sz="1600" dirty="0" smtClean="0"/>
              <a:t>Финский алфавит </a:t>
            </a:r>
          </a:p>
          <a:p>
            <a:r>
              <a:rPr lang="ru-RU" sz="1600" dirty="0" smtClean="0"/>
              <a:t>Алфавит эсперанто </a:t>
            </a:r>
          </a:p>
          <a:p>
            <a:r>
              <a:rPr lang="ru-RU" sz="1600" dirty="0" smtClean="0"/>
              <a:t>Арабский алфавит </a:t>
            </a:r>
          </a:p>
          <a:p>
            <a:r>
              <a:rPr lang="ru-RU" sz="1600" dirty="0" smtClean="0"/>
              <a:t>Бенгальский алфавит </a:t>
            </a:r>
          </a:p>
          <a:p>
            <a:r>
              <a:rPr lang="ru-RU" sz="1600" dirty="0" smtClean="0"/>
              <a:t>Рунический алфавит </a:t>
            </a:r>
          </a:p>
          <a:p>
            <a:r>
              <a:rPr lang="ru-RU" sz="1600" dirty="0" smtClean="0"/>
              <a:t>Готский рунический алфавит </a:t>
            </a:r>
          </a:p>
          <a:p>
            <a:r>
              <a:rPr lang="ru-RU" sz="1600" dirty="0" smtClean="0"/>
              <a:t>Русский рунический алфавит </a:t>
            </a:r>
          </a:p>
          <a:p>
            <a:r>
              <a:rPr lang="ru-RU" sz="1600" dirty="0" smtClean="0"/>
              <a:t>Карельский рунический алфавит </a:t>
            </a:r>
          </a:p>
          <a:p>
            <a:r>
              <a:rPr lang="ru-RU" sz="1600" dirty="0" err="1" smtClean="0"/>
              <a:t>Угаритский</a:t>
            </a:r>
            <a:r>
              <a:rPr lang="ru-RU" sz="1600" dirty="0" smtClean="0"/>
              <a:t> алфавит </a:t>
            </a:r>
          </a:p>
          <a:p>
            <a:r>
              <a:rPr lang="ru-RU" sz="1600" dirty="0" smtClean="0"/>
              <a:t>Этрусский алфавит </a:t>
            </a:r>
          </a:p>
          <a:p>
            <a:r>
              <a:rPr lang="ru-RU" sz="1600" dirty="0" smtClean="0"/>
              <a:t>«Суммарный алфавит» для языков СССР </a:t>
            </a:r>
          </a:p>
          <a:p>
            <a:r>
              <a:rPr lang="ru-RU" sz="1600" dirty="0" smtClean="0"/>
              <a:t>Фонетический алфавит</a:t>
            </a:r>
            <a:endParaRPr lang="ru-RU" sz="1600" dirty="0"/>
          </a:p>
        </p:txBody>
      </p:sp>
      <p:sp>
        <p:nvSpPr>
          <p:cNvPr id="5" name="Прямоугольник 4"/>
          <p:cNvSpPr/>
          <p:nvPr/>
        </p:nvSpPr>
        <p:spPr>
          <a:xfrm>
            <a:off x="1259632" y="6237312"/>
            <a:ext cx="3456384" cy="646331"/>
          </a:xfrm>
          <a:prstGeom prst="rect">
            <a:avLst/>
          </a:prstGeom>
        </p:spPr>
        <p:txBody>
          <a:bodyPr wrap="square">
            <a:spAutoFit/>
          </a:bodyPr>
          <a:lstStyle/>
          <a:p>
            <a:r>
              <a:rPr lang="ru-RU" dirty="0" smtClean="0"/>
              <a:t> Материал из энциклопедии               Викитака</a:t>
            </a:r>
            <a:endParaRPr lang="ru-RU"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332657"/>
            <a:ext cx="7992888" cy="2585323"/>
          </a:xfrm>
          <a:prstGeom prst="rect">
            <a:avLst/>
          </a:prstGeom>
          <a:noFill/>
        </p:spPr>
        <p:txBody>
          <a:bodyPr wrap="square" rtlCol="0">
            <a:spAutoFit/>
          </a:bodyPr>
          <a:lstStyle/>
          <a:p>
            <a:r>
              <a:rPr lang="ru-RU" dirty="0" smtClean="0"/>
              <a:t>Таким образом энциклопедии называют от 43 до 49 различных алфавитов</a:t>
            </a:r>
            <a:r>
              <a:rPr lang="en-US" dirty="0" smtClean="0"/>
              <a:t>.</a:t>
            </a:r>
            <a:endParaRPr lang="ru-RU" dirty="0" smtClean="0"/>
          </a:p>
          <a:p>
            <a:endParaRPr lang="ru-RU" dirty="0" smtClean="0"/>
          </a:p>
          <a:p>
            <a:r>
              <a:rPr lang="ru-RU" dirty="0" smtClean="0"/>
              <a:t>3) Мы пользуемся</a:t>
            </a:r>
            <a:r>
              <a:rPr lang="en-US" dirty="0" smtClean="0"/>
              <a:t> </a:t>
            </a:r>
            <a:r>
              <a:rPr lang="ru-RU" dirty="0" smtClean="0"/>
              <a:t>преимущественно русским и латинским алфавитами</a:t>
            </a:r>
            <a:r>
              <a:rPr lang="en-US" dirty="0" smtClean="0"/>
              <a:t>.</a:t>
            </a:r>
          </a:p>
          <a:p>
            <a:endParaRPr lang="ru-RU" dirty="0" smtClean="0"/>
          </a:p>
          <a:p>
            <a:r>
              <a:rPr lang="ru-RU" dirty="0" smtClean="0"/>
              <a:t>Современный русский</a:t>
            </a:r>
            <a:r>
              <a:rPr lang="en-US" dirty="0" smtClean="0"/>
              <a:t> </a:t>
            </a:r>
            <a:r>
              <a:rPr lang="ru-RU" dirty="0" smtClean="0"/>
              <a:t>алфавит (азбука) содержит 33 буквы</a:t>
            </a:r>
            <a:r>
              <a:rPr lang="en-US" dirty="0" smtClean="0"/>
              <a:t>.</a:t>
            </a:r>
            <a:endParaRPr lang="ru-RU" dirty="0" smtClean="0"/>
          </a:p>
          <a:p>
            <a:r>
              <a:rPr lang="ru-RU" dirty="0" smtClean="0"/>
              <a:t>По составу и основным начертаниям букв он восходит к кириллице. </a:t>
            </a:r>
          </a:p>
          <a:p>
            <a:r>
              <a:rPr lang="ru-RU" dirty="0" smtClean="0"/>
              <a:t> </a:t>
            </a:r>
            <a:endParaRPr lang="ru-RU" dirty="0"/>
          </a:p>
        </p:txBody>
      </p:sp>
      <p:pic>
        <p:nvPicPr>
          <p:cNvPr id="3" name="Рисунок 2" descr="1565882_w640_h640_alfavit.jpg"/>
          <p:cNvPicPr>
            <a:picLocks noChangeAspect="1"/>
          </p:cNvPicPr>
          <p:nvPr/>
        </p:nvPicPr>
        <p:blipFill>
          <a:blip r:embed="rId2" cstate="email"/>
          <a:stretch>
            <a:fillRect/>
          </a:stretch>
        </p:blipFill>
        <p:spPr>
          <a:xfrm>
            <a:off x="971600" y="2924944"/>
            <a:ext cx="3384376" cy="3384376"/>
          </a:xfrm>
          <a:prstGeom prst="rect">
            <a:avLst/>
          </a:prstGeom>
        </p:spPr>
      </p:pic>
      <p:pic>
        <p:nvPicPr>
          <p:cNvPr id="5" name="Рисунок 4" descr="x_63fc2f60.jpg"/>
          <p:cNvPicPr>
            <a:picLocks noChangeAspect="1"/>
          </p:cNvPicPr>
          <p:nvPr/>
        </p:nvPicPr>
        <p:blipFill>
          <a:blip r:embed="rId3" cstate="email"/>
          <a:stretch>
            <a:fillRect/>
          </a:stretch>
        </p:blipFill>
        <p:spPr>
          <a:xfrm>
            <a:off x="5508104" y="2924944"/>
            <a:ext cx="2813320" cy="3384376"/>
          </a:xfrm>
          <a:prstGeom prst="rect">
            <a:avLst/>
          </a:prstGeom>
        </p:spPr>
      </p:pic>
      <p:sp>
        <p:nvSpPr>
          <p:cNvPr id="6" name="TextBox 5"/>
          <p:cNvSpPr txBox="1"/>
          <p:nvPr/>
        </p:nvSpPr>
        <p:spPr>
          <a:xfrm>
            <a:off x="467544" y="6309320"/>
            <a:ext cx="3888432" cy="369332"/>
          </a:xfrm>
          <a:prstGeom prst="rect">
            <a:avLst/>
          </a:prstGeom>
          <a:noFill/>
        </p:spPr>
        <p:txBody>
          <a:bodyPr wrap="square" rtlCol="0">
            <a:spAutoFit/>
          </a:bodyPr>
          <a:lstStyle/>
          <a:p>
            <a:pPr algn="ctr"/>
            <a:r>
              <a:rPr lang="ru-RU" dirty="0" smtClean="0"/>
              <a:t>Современный русский алфавит</a:t>
            </a:r>
            <a:endParaRPr lang="ru-RU" dirty="0"/>
          </a:p>
        </p:txBody>
      </p:sp>
      <p:sp>
        <p:nvSpPr>
          <p:cNvPr id="7" name="TextBox 6"/>
          <p:cNvSpPr txBox="1"/>
          <p:nvPr/>
        </p:nvSpPr>
        <p:spPr>
          <a:xfrm>
            <a:off x="4860032" y="6309320"/>
            <a:ext cx="4283968" cy="369332"/>
          </a:xfrm>
          <a:prstGeom prst="rect">
            <a:avLst/>
          </a:prstGeom>
          <a:noFill/>
        </p:spPr>
        <p:txBody>
          <a:bodyPr wrap="square" rtlCol="0">
            <a:spAutoFit/>
          </a:bodyPr>
          <a:lstStyle/>
          <a:p>
            <a:pPr algn="ctr"/>
            <a:r>
              <a:rPr lang="ru-RU" dirty="0" smtClean="0"/>
              <a:t>Современный английский алфавит</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edge">
                                      <p:cBhvr>
                                        <p:cTn id="11" dur="2000"/>
                                        <p:tgtEl>
                                          <p:spTgt spid="3"/>
                                        </p:tgtEl>
                                      </p:cBhvr>
                                    </p:animEffect>
                                  </p:childTnLst>
                                </p:cTn>
                              </p:par>
                              <p:par>
                                <p:cTn id="12" presetID="20"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edge">
                                      <p:cBhvr>
                                        <p:cTn id="14" dur="2000"/>
                                        <p:tgtEl>
                                          <p:spTgt spid="5"/>
                                        </p:tgtEl>
                                      </p:cBhvr>
                                    </p:animEffect>
                                  </p:childTnLst>
                                </p:cTn>
                              </p:par>
                              <p:par>
                                <p:cTn id="15" presetID="22" presetClass="entr" presetSubtype="8" fill="hold" nodeType="with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left)">
                                      <p:cBhvr>
                                        <p:cTn id="17" dur="2000"/>
                                        <p:tgtEl>
                                          <p:spTgt spid="6">
                                            <p:txEl>
                                              <p:pRg st="0" end="0"/>
                                            </p:txEl>
                                          </p:spTgt>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right)">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Наш электронный адрес</a:t>
            </a:r>
            <a:endParaRPr lang="ru-RU" dirty="0"/>
          </a:p>
        </p:txBody>
      </p:sp>
      <p:sp>
        <p:nvSpPr>
          <p:cNvPr id="3" name="TextBox 2"/>
          <p:cNvSpPr txBox="1"/>
          <p:nvPr/>
        </p:nvSpPr>
        <p:spPr>
          <a:xfrm>
            <a:off x="1475656" y="2636912"/>
            <a:ext cx="5354864" cy="461665"/>
          </a:xfrm>
          <a:prstGeom prst="rect">
            <a:avLst/>
          </a:prstGeom>
          <a:noFill/>
        </p:spPr>
        <p:txBody>
          <a:bodyPr wrap="none" rtlCol="0">
            <a:spAutoFit/>
          </a:bodyPr>
          <a:lstStyle/>
          <a:p>
            <a:r>
              <a:rPr lang="en-US" sz="2400" dirty="0" smtClean="0"/>
              <a:t>          ivvlpetr1948.ivvlpetr48 @yandex.ru</a:t>
            </a:r>
            <a:endParaRPr lang="ru-RU" sz="2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dirty="0" smtClean="0"/>
              <a:t>Состав команды</a:t>
            </a:r>
            <a:endParaRPr lang="ru-RU" sz="4000" dirty="0"/>
          </a:p>
        </p:txBody>
      </p:sp>
      <p:pic>
        <p:nvPicPr>
          <p:cNvPr id="5" name="Содержимое 4" descr="IMG_0325.JPG"/>
          <p:cNvPicPr>
            <a:picLocks noGrp="1" noChangeAspect="1"/>
          </p:cNvPicPr>
          <p:nvPr>
            <p:ph idx="1"/>
          </p:nvPr>
        </p:nvPicPr>
        <p:blipFill>
          <a:blip r:embed="rId2" cstate="email"/>
          <a:stretch>
            <a:fillRect/>
          </a:stretch>
        </p:blipFill>
        <p:spPr>
          <a:xfrm>
            <a:off x="3575050" y="1282700"/>
            <a:ext cx="5111750" cy="3833813"/>
          </a:xfrm>
        </p:spPr>
      </p:pic>
      <p:sp>
        <p:nvSpPr>
          <p:cNvPr id="4" name="Текст 3"/>
          <p:cNvSpPr>
            <a:spLocks noGrp="1"/>
          </p:cNvSpPr>
          <p:nvPr>
            <p:ph type="body" sz="half" idx="2"/>
          </p:nvPr>
        </p:nvSpPr>
        <p:spPr/>
        <p:txBody>
          <a:bodyPr/>
          <a:lstStyle/>
          <a:p>
            <a:r>
              <a:rPr lang="ru-RU" dirty="0" smtClean="0"/>
              <a:t>1) Егоров Сергей</a:t>
            </a:r>
          </a:p>
          <a:p>
            <a:r>
              <a:rPr lang="ru-RU" dirty="0" smtClean="0"/>
              <a:t>2) Кантола Алексей</a:t>
            </a:r>
          </a:p>
          <a:p>
            <a:r>
              <a:rPr lang="ru-RU" dirty="0" smtClean="0"/>
              <a:t>3) Кармаза Егор</a:t>
            </a:r>
          </a:p>
          <a:p>
            <a:r>
              <a:rPr lang="ru-RU" dirty="0" smtClean="0"/>
              <a:t>4) Назаров Илья</a:t>
            </a:r>
          </a:p>
          <a:p>
            <a:r>
              <a:rPr lang="ru-RU" dirty="0" smtClean="0"/>
              <a:t>5) Коренченко Анна</a:t>
            </a:r>
          </a:p>
          <a:p>
            <a:endParaRPr lang="ru-RU" dirty="0"/>
          </a:p>
          <a:p>
            <a:r>
              <a:rPr lang="ru-RU" dirty="0" smtClean="0"/>
              <a:t>Руководитель</a:t>
            </a:r>
            <a:r>
              <a:rPr lang="en-US" dirty="0" smtClean="0"/>
              <a:t>: </a:t>
            </a:r>
            <a:r>
              <a:rPr lang="ru-RU" dirty="0" smtClean="0"/>
              <a:t>Иванов Владимир Петрович</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down)">
                                      <p:cBhvr>
                                        <p:cTn id="14" dur="2000"/>
                                        <p:tgtEl>
                                          <p:spTgt spid="4">
                                            <p:txEl>
                                              <p:pRg st="0" end="0"/>
                                            </p:txEl>
                                          </p:spTgt>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2000"/>
                                        <p:tgtEl>
                                          <p:spTgt spid="4">
                                            <p:txEl>
                                              <p:pRg st="1" end="1"/>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wipe(down)">
                                      <p:cBhvr>
                                        <p:cTn id="20" dur="2000"/>
                                        <p:tgtEl>
                                          <p:spTgt spid="4">
                                            <p:txEl>
                                              <p:pRg st="2" end="2"/>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wipe(down)">
                                      <p:cBhvr>
                                        <p:cTn id="23" dur="2000"/>
                                        <p:tgtEl>
                                          <p:spTgt spid="4">
                                            <p:txEl>
                                              <p:pRg st="3" end="3"/>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wipe(down)">
                                      <p:cBhvr>
                                        <p:cTn id="26" dur="2000"/>
                                        <p:tgtEl>
                                          <p:spTgt spid="4">
                                            <p:txEl>
                                              <p:pRg st="4" end="4"/>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wipe(down)">
                                      <p:cBhvr>
                                        <p:cTn id="29"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Приветствуем всех участников игры</a:t>
            </a:r>
            <a:endParaRPr lang="ru-RU" dirty="0"/>
          </a:p>
        </p:txBody>
      </p:sp>
      <p:sp>
        <p:nvSpPr>
          <p:cNvPr id="3" name="TextBox 2"/>
          <p:cNvSpPr txBox="1"/>
          <p:nvPr/>
        </p:nvSpPr>
        <p:spPr>
          <a:xfrm>
            <a:off x="899593" y="1916832"/>
            <a:ext cx="7344816" cy="1938992"/>
          </a:xfrm>
          <a:prstGeom prst="rect">
            <a:avLst/>
          </a:prstGeom>
          <a:noFill/>
        </p:spPr>
        <p:txBody>
          <a:bodyPr wrap="square" rtlCol="0">
            <a:spAutoFit/>
          </a:bodyPr>
          <a:lstStyle/>
          <a:p>
            <a:r>
              <a:rPr lang="ru-RU" sz="4000" dirty="0" smtClean="0"/>
              <a:t>Желаем Вам успехов</a:t>
            </a:r>
            <a:r>
              <a:rPr lang="en-US" sz="4000" dirty="0" smtClean="0"/>
              <a:t>, </a:t>
            </a:r>
            <a:r>
              <a:rPr lang="ru-RU" sz="4000" dirty="0" smtClean="0"/>
              <a:t>хотим со всеми подружиться</a:t>
            </a:r>
            <a:r>
              <a:rPr lang="en-US" sz="4000" dirty="0" smtClean="0"/>
              <a:t>, </a:t>
            </a:r>
            <a:r>
              <a:rPr lang="ru-RU" sz="4000" dirty="0" smtClean="0"/>
              <a:t>но сами рассчитываем только на победу</a:t>
            </a:r>
            <a:endParaRPr lang="ru-RU" sz="40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1368152"/>
          </a:xfrm>
        </p:spPr>
        <p:txBody>
          <a:bodyPr>
            <a:normAutofit fontScale="90000"/>
          </a:bodyPr>
          <a:lstStyle/>
          <a:p>
            <a:r>
              <a:rPr lang="ru-RU" dirty="0" smtClean="0"/>
              <a:t>К 200-летию победы русского народа в Отечественной войне 1812 года (Декада литературы и истории)</a:t>
            </a:r>
            <a:endParaRPr lang="ru-RU" dirty="0"/>
          </a:p>
        </p:txBody>
      </p:sp>
      <p:pic>
        <p:nvPicPr>
          <p:cNvPr id="4" name="Рисунок 3" descr="SAM_0001.JPG"/>
          <p:cNvPicPr>
            <a:picLocks noChangeAspect="1"/>
          </p:cNvPicPr>
          <p:nvPr/>
        </p:nvPicPr>
        <p:blipFill>
          <a:blip r:embed="rId2" cstate="email"/>
          <a:stretch>
            <a:fillRect/>
          </a:stretch>
        </p:blipFill>
        <p:spPr>
          <a:xfrm>
            <a:off x="0" y="2420888"/>
            <a:ext cx="9144000" cy="4437112"/>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edg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AM_0005.JPG"/>
          <p:cNvPicPr>
            <a:picLocks noChangeAspect="1"/>
          </p:cNvPicPr>
          <p:nvPr/>
        </p:nvPicPr>
        <p:blipFill>
          <a:blip r:embed="rId2" cstate="email"/>
          <a:stretch>
            <a:fillRect/>
          </a:stretch>
        </p:blipFill>
        <p:spPr>
          <a:xfrm>
            <a:off x="1" y="0"/>
            <a:ext cx="5076397" cy="2852935"/>
          </a:xfrm>
          <a:prstGeom prst="rect">
            <a:avLst/>
          </a:prstGeom>
        </p:spPr>
      </p:pic>
      <p:pic>
        <p:nvPicPr>
          <p:cNvPr id="5" name="Рисунок 4" descr="SAM_0018.JPG"/>
          <p:cNvPicPr>
            <a:picLocks noChangeAspect="1"/>
          </p:cNvPicPr>
          <p:nvPr/>
        </p:nvPicPr>
        <p:blipFill>
          <a:blip r:embed="rId3" cstate="email"/>
          <a:stretch>
            <a:fillRect/>
          </a:stretch>
        </p:blipFill>
        <p:spPr>
          <a:xfrm rot="340092">
            <a:off x="6832648" y="95896"/>
            <a:ext cx="2129441" cy="3789040"/>
          </a:xfrm>
          <a:prstGeom prst="rect">
            <a:avLst/>
          </a:prstGeom>
        </p:spPr>
      </p:pic>
      <p:pic>
        <p:nvPicPr>
          <p:cNvPr id="6" name="Рисунок 5" descr="SAM_0017.JPG"/>
          <p:cNvPicPr>
            <a:picLocks noChangeAspect="1"/>
          </p:cNvPicPr>
          <p:nvPr/>
        </p:nvPicPr>
        <p:blipFill>
          <a:blip r:embed="rId4" cstate="email"/>
          <a:stretch>
            <a:fillRect/>
          </a:stretch>
        </p:blipFill>
        <p:spPr>
          <a:xfrm rot="20372754">
            <a:off x="6247046" y="2816332"/>
            <a:ext cx="2129441" cy="3789040"/>
          </a:xfrm>
          <a:prstGeom prst="rect">
            <a:avLst/>
          </a:prstGeom>
        </p:spPr>
      </p:pic>
      <p:pic>
        <p:nvPicPr>
          <p:cNvPr id="8" name="Рисунок 7" descr="SAM_0036.JPG"/>
          <p:cNvPicPr>
            <a:picLocks noChangeAspect="1"/>
          </p:cNvPicPr>
          <p:nvPr/>
        </p:nvPicPr>
        <p:blipFill>
          <a:blip r:embed="rId5" cstate="email"/>
          <a:stretch>
            <a:fillRect/>
          </a:stretch>
        </p:blipFill>
        <p:spPr>
          <a:xfrm>
            <a:off x="0" y="4045724"/>
            <a:ext cx="5004048" cy="2812276"/>
          </a:xfrm>
          <a:prstGeom prst="rect">
            <a:avLst/>
          </a:prstGeom>
        </p:spPr>
      </p:pic>
      <p:pic>
        <p:nvPicPr>
          <p:cNvPr id="9" name="Рисунок 8" descr="SAM_0020.JPG"/>
          <p:cNvPicPr>
            <a:picLocks noChangeAspect="1"/>
          </p:cNvPicPr>
          <p:nvPr/>
        </p:nvPicPr>
        <p:blipFill>
          <a:blip r:embed="rId6" cstate="email"/>
          <a:stretch>
            <a:fillRect/>
          </a:stretch>
        </p:blipFill>
        <p:spPr>
          <a:xfrm>
            <a:off x="5004048" y="0"/>
            <a:ext cx="2412720" cy="4293096"/>
          </a:xfrm>
          <a:prstGeom prst="rect">
            <a:avLst/>
          </a:prstGeom>
        </p:spPr>
      </p:pic>
      <p:sp>
        <p:nvSpPr>
          <p:cNvPr id="10" name="TextBox 9"/>
          <p:cNvSpPr txBox="1"/>
          <p:nvPr/>
        </p:nvSpPr>
        <p:spPr>
          <a:xfrm>
            <a:off x="179512" y="2996952"/>
            <a:ext cx="1297150" cy="369332"/>
          </a:xfrm>
          <a:prstGeom prst="rect">
            <a:avLst/>
          </a:prstGeom>
          <a:noFill/>
        </p:spPr>
        <p:txBody>
          <a:bodyPr wrap="none" rtlCol="0">
            <a:spAutoFit/>
          </a:bodyPr>
          <a:lstStyle/>
          <a:p>
            <a:r>
              <a:rPr lang="ru-RU" dirty="0" smtClean="0"/>
              <a:t>Брейн ринг</a:t>
            </a:r>
            <a:endParaRPr lang="ru-RU" dirty="0"/>
          </a:p>
        </p:txBody>
      </p:sp>
      <p:sp>
        <p:nvSpPr>
          <p:cNvPr id="11" name="TextBox 10"/>
          <p:cNvSpPr txBox="1"/>
          <p:nvPr/>
        </p:nvSpPr>
        <p:spPr>
          <a:xfrm>
            <a:off x="2051720" y="3573016"/>
            <a:ext cx="2880320" cy="369332"/>
          </a:xfrm>
          <a:prstGeom prst="rect">
            <a:avLst/>
          </a:prstGeom>
          <a:noFill/>
        </p:spPr>
        <p:txBody>
          <a:bodyPr wrap="square" rtlCol="0">
            <a:spAutoFit/>
          </a:bodyPr>
          <a:lstStyle/>
          <a:p>
            <a:pPr algn="ctr"/>
            <a:r>
              <a:rPr lang="ru-RU" dirty="0" smtClean="0"/>
              <a:t>Конкурс газет</a:t>
            </a:r>
            <a:endParaRPr lang="ru-RU" dirty="0"/>
          </a:p>
        </p:txBody>
      </p:sp>
      <p:sp>
        <p:nvSpPr>
          <p:cNvPr id="12" name="TextBox 11"/>
          <p:cNvSpPr txBox="1"/>
          <p:nvPr/>
        </p:nvSpPr>
        <p:spPr>
          <a:xfrm>
            <a:off x="5364088" y="5229200"/>
            <a:ext cx="1152128" cy="646331"/>
          </a:xfrm>
          <a:prstGeom prst="rect">
            <a:avLst/>
          </a:prstGeom>
          <a:noFill/>
        </p:spPr>
        <p:txBody>
          <a:bodyPr wrap="square" rtlCol="0">
            <a:spAutoFit/>
          </a:bodyPr>
          <a:lstStyle/>
          <a:p>
            <a:r>
              <a:rPr lang="ru-RU" dirty="0" smtClean="0"/>
              <a:t>Конкурс чтецов</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2500"/>
                            </p:stCondLst>
                            <p:childTnLst>
                              <p:par>
                                <p:cTn id="13" presetID="2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edge">
                                      <p:cBhvr>
                                        <p:cTn id="15" dur="2000"/>
                                        <p:tgtEl>
                                          <p:spTgt spid="8"/>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2000"/>
                                        <p:tgtEl>
                                          <p:spTgt spid="11"/>
                                        </p:tgtEl>
                                      </p:cBhvr>
                                    </p:animEffect>
                                  </p:childTnLst>
                                </p:cTn>
                              </p:par>
                            </p:childTnLst>
                          </p:cTn>
                        </p:par>
                        <p:par>
                          <p:cTn id="20" fill="hold">
                            <p:stCondLst>
                              <p:cond delay="6500"/>
                            </p:stCondLst>
                            <p:childTnLst>
                              <p:par>
                                <p:cTn id="21" presetID="2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edge">
                                      <p:cBhvr>
                                        <p:cTn id="23" dur="2000"/>
                                        <p:tgtEl>
                                          <p:spTgt spid="5"/>
                                        </p:tgtEl>
                                      </p:cBhvr>
                                    </p:animEffect>
                                  </p:childTnLst>
                                </p:cTn>
                              </p:par>
                            </p:childTnLst>
                          </p:cTn>
                        </p:par>
                        <p:par>
                          <p:cTn id="24" fill="hold">
                            <p:stCondLst>
                              <p:cond delay="8500"/>
                            </p:stCondLst>
                            <p:childTnLst>
                              <p:par>
                                <p:cTn id="25" presetID="20" presetClass="entr" presetSubtype="0"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edge">
                                      <p:cBhvr>
                                        <p:cTn id="27" dur="2000"/>
                                        <p:tgtEl>
                                          <p:spTgt spid="6"/>
                                        </p:tgtEl>
                                      </p:cBhvr>
                                    </p:animEffect>
                                  </p:childTnLst>
                                </p:cTn>
                              </p:par>
                            </p:childTnLst>
                          </p:cTn>
                        </p:par>
                        <p:par>
                          <p:cTn id="28" fill="hold">
                            <p:stCondLst>
                              <p:cond delay="10500"/>
                            </p:stCondLst>
                            <p:childTnLst>
                              <p:par>
                                <p:cTn id="29" presetID="20" presetClass="entr" presetSubtype="0"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edge">
                                      <p:cBhvr>
                                        <p:cTn id="31" dur="2000"/>
                                        <p:tgtEl>
                                          <p:spTgt spid="9"/>
                                        </p:tgtEl>
                                      </p:cBhvr>
                                    </p:animEffect>
                                  </p:childTnLst>
                                </p:cTn>
                              </p:par>
                            </p:childTnLst>
                          </p:cTn>
                        </p:par>
                        <p:par>
                          <p:cTn id="32" fill="hold">
                            <p:stCondLst>
                              <p:cond delay="12500"/>
                            </p:stCondLst>
                            <p:childTnLst>
                              <p:par>
                                <p:cTn id="33" presetID="22" presetClass="entr" presetSubtype="1"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up)">
                                      <p:cBhvr>
                                        <p:cTn id="35"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2 задание «Начало всех начал»</a:t>
            </a:r>
            <a:endParaRPr lang="ru-RU" dirty="0"/>
          </a:p>
        </p:txBody>
      </p:sp>
      <p:sp>
        <p:nvSpPr>
          <p:cNvPr id="3" name="TextBox 2"/>
          <p:cNvSpPr txBox="1"/>
          <p:nvPr/>
        </p:nvSpPr>
        <p:spPr>
          <a:xfrm flipH="1">
            <a:off x="1017319" y="1844824"/>
            <a:ext cx="7371105" cy="3046988"/>
          </a:xfrm>
          <a:prstGeom prst="rect">
            <a:avLst/>
          </a:prstGeom>
          <a:noFill/>
        </p:spPr>
        <p:txBody>
          <a:bodyPr wrap="square" rtlCol="0">
            <a:spAutoFit/>
          </a:bodyPr>
          <a:lstStyle/>
          <a:p>
            <a:r>
              <a:rPr lang="ru-RU" sz="2400" dirty="0" smtClean="0"/>
              <a:t>Правильно ответив на вопросы нашего шутливого теста и, сложив из букв правильных вариантов слово, вы узнаете об одном чрезвычайно важном изобретении, без которого трудно представить себе современную жизнь. Кого считают автором этого изобретения? Сколько разновидностей этого изобретения существует в современном мире? Какими из этих разновидностей пользуетесь вы? </a:t>
            </a:r>
            <a:endParaRPr lang="ru-RU" sz="2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1. Древнеегипетский бог мудрости и знаний </a:t>
            </a:r>
            <a:br>
              <a:rPr lang="ru-RU" dirty="0" smtClean="0"/>
            </a:br>
            <a:r>
              <a:rPr lang="ru-RU" dirty="0"/>
              <a:t/>
            </a:r>
            <a:br>
              <a:rPr lang="ru-RU" dirty="0"/>
            </a:br>
            <a:endParaRPr lang="ru-RU" dirty="0"/>
          </a:p>
        </p:txBody>
      </p:sp>
      <p:pic>
        <p:nvPicPr>
          <p:cNvPr id="8" name="Содержимое 7" descr="3f0033466e7207b0bc516c02137.jpg"/>
          <p:cNvPicPr>
            <a:picLocks noGrp="1" noChangeAspect="1"/>
          </p:cNvPicPr>
          <p:nvPr>
            <p:ph idx="1"/>
          </p:nvPr>
        </p:nvPicPr>
        <p:blipFill>
          <a:blip r:embed="rId2" cstate="email"/>
          <a:stretch>
            <a:fillRect/>
          </a:stretch>
        </p:blipFill>
        <p:spPr>
          <a:xfrm>
            <a:off x="4835525" y="1066006"/>
            <a:ext cx="2590800" cy="4267200"/>
          </a:xfrm>
        </p:spPr>
      </p:pic>
      <p:sp>
        <p:nvSpPr>
          <p:cNvPr id="7" name="Текст 6"/>
          <p:cNvSpPr>
            <a:spLocks noGrp="1"/>
          </p:cNvSpPr>
          <p:nvPr>
            <p:ph type="body" sz="half" idx="2"/>
          </p:nvPr>
        </p:nvSpPr>
        <p:spPr/>
        <p:txBody>
          <a:bodyPr/>
          <a:lstStyle/>
          <a:p>
            <a:r>
              <a:rPr lang="ru-RU" dirty="0" smtClean="0"/>
              <a:t>А) Согласно легендам людей когда-то посещал бог мудрости по имени Тот.</a:t>
            </a:r>
          </a:p>
          <a:p>
            <a:endParaRPr lang="ru-RU" dirty="0"/>
          </a:p>
        </p:txBody>
      </p:sp>
      <p:sp>
        <p:nvSpPr>
          <p:cNvPr id="5" name="TextBox 4"/>
          <p:cNvSpPr txBox="1"/>
          <p:nvPr/>
        </p:nvSpPr>
        <p:spPr>
          <a:xfrm>
            <a:off x="4788024" y="0"/>
            <a:ext cx="3168352" cy="707886"/>
          </a:xfrm>
          <a:prstGeom prst="rect">
            <a:avLst/>
          </a:prstGeom>
          <a:noFill/>
        </p:spPr>
        <p:txBody>
          <a:bodyPr wrap="square" rtlCol="0">
            <a:spAutoFit/>
          </a:bodyPr>
          <a:lstStyle/>
          <a:p>
            <a:pPr algn="ctr"/>
            <a:r>
              <a:rPr lang="ru-RU" sz="4000" dirty="0" smtClean="0"/>
              <a:t>Ответ</a:t>
            </a:r>
            <a:endParaRPr lang="ru-RU" sz="40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2000"/>
                                        <p:tgtEl>
                                          <p:spTgt spid="2"/>
                                        </p:tgtEl>
                                      </p:cBhvr>
                                    </p:animEffect>
                                  </p:childTnLst>
                                </p:cTn>
                              </p:par>
                            </p:childTnLst>
                          </p:cTn>
                        </p:par>
                        <p:par>
                          <p:cTn id="13" fill="hold">
                            <p:stCondLst>
                              <p:cond delay="4000"/>
                            </p:stCondLst>
                            <p:childTnLst>
                              <p:par>
                                <p:cTn id="14" presetID="20"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edge">
                                      <p:cBhvr>
                                        <p:cTn id="16" dur="2000"/>
                                        <p:tgtEl>
                                          <p:spTgt spid="8"/>
                                        </p:tgtEl>
                                      </p:cBhvr>
                                    </p:animEffect>
                                  </p:childTnLst>
                                </p:cTn>
                              </p:par>
                            </p:childTnLst>
                          </p:cTn>
                        </p:par>
                        <p:par>
                          <p:cTn id="17" fill="hold">
                            <p:stCondLst>
                              <p:cond delay="6000"/>
                            </p:stCondLst>
                            <p:childTnLst>
                              <p:par>
                                <p:cTn id="18" presetID="3" presetClass="entr" presetSubtype="10" fill="hold" grpId="0" nodeType="after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blinds(horizontal)">
                                      <p:cBhvr>
                                        <p:cTn id="20"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2. Приспособление для орошения в Древнем Египте </a:t>
            </a:r>
            <a:br>
              <a:rPr lang="ru-RU" dirty="0"/>
            </a:br>
            <a:endParaRPr lang="ru-RU" dirty="0"/>
          </a:p>
        </p:txBody>
      </p:sp>
      <p:sp>
        <p:nvSpPr>
          <p:cNvPr id="4" name="Текст 3"/>
          <p:cNvSpPr>
            <a:spLocks noGrp="1"/>
          </p:cNvSpPr>
          <p:nvPr>
            <p:ph type="body" sz="half" idx="2"/>
          </p:nvPr>
        </p:nvSpPr>
        <p:spPr/>
        <p:txBody>
          <a:bodyPr/>
          <a:lstStyle/>
          <a:p>
            <a:r>
              <a:rPr lang="ru-RU" dirty="0" smtClean="0"/>
              <a:t>Л) Шадуф </a:t>
            </a:r>
            <a:endParaRPr lang="ru-RU" dirty="0"/>
          </a:p>
          <a:p>
            <a:endParaRPr lang="ru-RU" dirty="0"/>
          </a:p>
        </p:txBody>
      </p:sp>
      <p:pic>
        <p:nvPicPr>
          <p:cNvPr id="7" name="Содержимое 6" descr="main3.jpg"/>
          <p:cNvPicPr>
            <a:picLocks noGrp="1" noChangeAspect="1"/>
          </p:cNvPicPr>
          <p:nvPr>
            <p:ph idx="1"/>
          </p:nvPr>
        </p:nvPicPr>
        <p:blipFill>
          <a:blip r:embed="rId2" cstate="email"/>
          <a:stretch>
            <a:fillRect/>
          </a:stretch>
        </p:blipFill>
        <p:spPr>
          <a:xfrm>
            <a:off x="3575050" y="759354"/>
            <a:ext cx="5111750" cy="4880504"/>
          </a:xfr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edge">
                                      <p:cBhvr>
                                        <p:cTn id="11" dur="2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wipe(left)">
                                      <p:cBhvr>
                                        <p:cTn id="16"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3. Жрецы – это: </a:t>
            </a:r>
            <a:br>
              <a:rPr lang="ru-RU" dirty="0"/>
            </a:br>
            <a:endParaRPr lang="ru-RU" dirty="0"/>
          </a:p>
        </p:txBody>
      </p:sp>
      <p:pic>
        <p:nvPicPr>
          <p:cNvPr id="5" name="Содержимое 4" descr="banya02.jpg"/>
          <p:cNvPicPr>
            <a:picLocks noGrp="1" noChangeAspect="1"/>
          </p:cNvPicPr>
          <p:nvPr>
            <p:ph idx="1"/>
          </p:nvPr>
        </p:nvPicPr>
        <p:blipFill>
          <a:blip r:embed="rId2" cstate="email"/>
          <a:stretch>
            <a:fillRect/>
          </a:stretch>
        </p:blipFill>
        <p:spPr>
          <a:xfrm>
            <a:off x="3575050" y="1281644"/>
            <a:ext cx="5111750" cy="3835925"/>
          </a:xfrm>
        </p:spPr>
      </p:pic>
      <p:sp>
        <p:nvSpPr>
          <p:cNvPr id="4" name="Текст 3"/>
          <p:cNvSpPr>
            <a:spLocks noGrp="1"/>
          </p:cNvSpPr>
          <p:nvPr>
            <p:ph type="body" sz="half" idx="2"/>
          </p:nvPr>
        </p:nvSpPr>
        <p:spPr/>
        <p:txBody>
          <a:bodyPr/>
          <a:lstStyle/>
          <a:p>
            <a:r>
              <a:rPr lang="ru-RU" dirty="0" smtClean="0"/>
              <a:t>Ф) Служители </a:t>
            </a:r>
            <a:r>
              <a:rPr lang="ru-RU" dirty="0"/>
              <a:t>богов </a:t>
            </a:r>
          </a:p>
          <a:p>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down)">
                                      <p:cBhvr>
                                        <p:cTn id="14"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theme1.xml><?xml version="1.0" encoding="utf-8"?>
<a:theme xmlns:a="http://schemas.openxmlformats.org/drawingml/2006/main" name="Тема Office">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TotalTime>
  <Words>648</Words>
  <Application>Microsoft Office PowerPoint</Application>
  <PresentationFormat>Экран (4:3)</PresentationFormat>
  <Paragraphs>151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ГБОУ СОШ № 277 Кировского района Санкт-Петербурга Тур 1 “Знакомство” </vt:lpstr>
      <vt:lpstr>Состав команды</vt:lpstr>
      <vt:lpstr>Приветствуем всех участников игры</vt:lpstr>
      <vt:lpstr>К 200-летию победы русского народа в Отечественной войне 1812 года (Декада литературы и истории)</vt:lpstr>
      <vt:lpstr>Слайд 5</vt:lpstr>
      <vt:lpstr>2 задание «Начало всех начал»</vt:lpstr>
      <vt:lpstr>1. Древнеегипетский бог мудрости и знаний   </vt:lpstr>
      <vt:lpstr>2. Приспособление для орошения в Древнем Египте  </vt:lpstr>
      <vt:lpstr>3. Жрецы – это:  </vt:lpstr>
      <vt:lpstr>4. В знак особой милости фараон мог назначить вельможу  </vt:lpstr>
      <vt:lpstr>5. Реки в Двуречьи назывались  </vt:lpstr>
      <vt:lpstr>6. Бастет это:  </vt:lpstr>
      <vt:lpstr>7. Славяне, встречая весну</vt:lpstr>
      <vt:lpstr>Ответ на задание 2 «Начало всех начал» : алфавит</vt:lpstr>
      <vt:lpstr>Слайд 15</vt:lpstr>
      <vt:lpstr>Слайд 16</vt:lpstr>
      <vt:lpstr>Слайд 17</vt:lpstr>
      <vt:lpstr>Наш электронный адрес</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ГОУ СОШ 277 Санкт-Петербург</dc:title>
  <dc:creator>Иванов Ярослав Влади</dc:creator>
  <cp:lastModifiedBy>user</cp:lastModifiedBy>
  <cp:revision>63</cp:revision>
  <dcterms:created xsi:type="dcterms:W3CDTF">2012-11-22T16:05:12Z</dcterms:created>
  <dcterms:modified xsi:type="dcterms:W3CDTF">2012-11-29T17:58:32Z</dcterms:modified>
</cp:coreProperties>
</file>